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3" r:id="rId4"/>
    <p:sldId id="284" r:id="rId5"/>
    <p:sldId id="261" r:id="rId6"/>
    <p:sldId id="262" r:id="rId7"/>
    <p:sldId id="285" r:id="rId8"/>
    <p:sldId id="263" r:id="rId9"/>
    <p:sldId id="264" r:id="rId10"/>
    <p:sldId id="265" r:id="rId11"/>
    <p:sldId id="268" r:id="rId12"/>
    <p:sldId id="267" r:id="rId13"/>
    <p:sldId id="269" r:id="rId14"/>
    <p:sldId id="270" r:id="rId15"/>
    <p:sldId id="271" r:id="rId16"/>
    <p:sldId id="286" r:id="rId17"/>
    <p:sldId id="272" r:id="rId18"/>
    <p:sldId id="274" r:id="rId19"/>
    <p:sldId id="276" r:id="rId20"/>
    <p:sldId id="277" r:id="rId21"/>
    <p:sldId id="287" r:id="rId22"/>
    <p:sldId id="290" r:id="rId23"/>
    <p:sldId id="291" r:id="rId24"/>
    <p:sldId id="293" r:id="rId25"/>
    <p:sldId id="292" r:id="rId26"/>
    <p:sldId id="294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60" d="100"/>
          <a:sy n="60" d="100"/>
        </p:scale>
        <p:origin x="-4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g"/><Relationship Id="rId4" Type="http://schemas.openxmlformats.org/officeDocument/2006/relationships/image" Target="../media/image15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g"/><Relationship Id="rId4" Type="http://schemas.openxmlformats.org/officeDocument/2006/relationships/image" Target="../media/image15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25E9A-A36D-434A-8B4E-8CA1091BD9F9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BE1C808F-C114-4521-A2DB-A75BCC4D53C0}">
      <dgm:prSet phldrT="[Tekst]"/>
      <dgm:spPr/>
      <dgm:t>
        <a:bodyPr/>
        <a:lstStyle/>
        <a:p>
          <a:r>
            <a:rPr lang="pl-PL" b="1" dirty="0"/>
            <a:t>Determinanta_1:</a:t>
          </a:r>
        </a:p>
        <a:p>
          <a:r>
            <a:rPr lang="pl-PL" b="1" dirty="0"/>
            <a:t>Pandemia COVID 19</a:t>
          </a:r>
        </a:p>
      </dgm:t>
    </dgm:pt>
    <dgm:pt modelId="{D4734D00-40A4-4376-854D-66F629E3AF35}" type="parTrans" cxnId="{E7AA45C7-E33D-482E-953F-B417B9702091}">
      <dgm:prSet/>
      <dgm:spPr/>
      <dgm:t>
        <a:bodyPr/>
        <a:lstStyle/>
        <a:p>
          <a:endParaRPr lang="pl-PL"/>
        </a:p>
      </dgm:t>
    </dgm:pt>
    <dgm:pt modelId="{DDBD1807-0469-4691-93AB-C4E722170678}" type="sibTrans" cxnId="{E7AA45C7-E33D-482E-953F-B417B9702091}">
      <dgm:prSet/>
      <dgm:spPr/>
      <dgm:t>
        <a:bodyPr/>
        <a:lstStyle/>
        <a:p>
          <a:endParaRPr lang="pl-PL"/>
        </a:p>
      </dgm:t>
    </dgm:pt>
    <dgm:pt modelId="{F1C07910-2DEF-41AB-B0E4-332956AEFE8C}">
      <dgm:prSet phldrT="[Tekst]"/>
      <dgm:spPr/>
      <dgm:t>
        <a:bodyPr/>
        <a:lstStyle/>
        <a:p>
          <a:r>
            <a:rPr lang="pl-PL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rPr>
            <a:t>P</a:t>
          </a:r>
          <a:r>
            <a:rPr lang="pl-PL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rzedstawienie zmian skali finansowania organizacji pozarządowych przez jednostki samorządu terytorialnego w 2020 i 2021 r. </a:t>
          </a:r>
          <a:endParaRPr lang="pl-PL" b="1" dirty="0">
            <a:solidFill>
              <a:schemeClr val="bg1"/>
            </a:solidFill>
          </a:endParaRPr>
        </a:p>
      </dgm:t>
    </dgm:pt>
    <dgm:pt modelId="{F2271942-C028-4B74-B9DC-88F840166A25}" type="parTrans" cxnId="{036CA9E5-10E8-4F15-9140-A4C0DC1C9B1C}">
      <dgm:prSet/>
      <dgm:spPr/>
      <dgm:t>
        <a:bodyPr/>
        <a:lstStyle/>
        <a:p>
          <a:endParaRPr lang="pl-PL"/>
        </a:p>
      </dgm:t>
    </dgm:pt>
    <dgm:pt modelId="{A8BAB46F-E4C4-4A55-A9CB-0796A085F331}" type="sibTrans" cxnId="{036CA9E5-10E8-4F15-9140-A4C0DC1C9B1C}">
      <dgm:prSet/>
      <dgm:spPr/>
      <dgm:t>
        <a:bodyPr/>
        <a:lstStyle/>
        <a:p>
          <a:endParaRPr lang="pl-PL"/>
        </a:p>
      </dgm:t>
    </dgm:pt>
    <dgm:pt modelId="{D35898F7-C276-4655-A109-818972C59CCC}">
      <dgm:prSet/>
      <dgm:spPr/>
      <dgm:t>
        <a:bodyPr/>
        <a:lstStyle/>
        <a:p>
          <a:r>
            <a:rPr lang="pl-PL" b="1" dirty="0"/>
            <a:t>Determinanta_2: stosunkowo wysoka inflacja 3,4%</a:t>
          </a:r>
        </a:p>
      </dgm:t>
    </dgm:pt>
    <dgm:pt modelId="{C3C88EEC-9DDF-4085-AD58-771B93EC4F0C}" type="parTrans" cxnId="{F28847EE-5CB7-4D4B-BA16-EE63AF5C468F}">
      <dgm:prSet/>
      <dgm:spPr/>
      <dgm:t>
        <a:bodyPr/>
        <a:lstStyle/>
        <a:p>
          <a:endParaRPr lang="pl-PL"/>
        </a:p>
      </dgm:t>
    </dgm:pt>
    <dgm:pt modelId="{C774E169-8406-4303-8FF9-42230F92A9DC}" type="sibTrans" cxnId="{F28847EE-5CB7-4D4B-BA16-EE63AF5C468F}">
      <dgm:prSet/>
      <dgm:spPr/>
      <dgm:t>
        <a:bodyPr/>
        <a:lstStyle/>
        <a:p>
          <a:endParaRPr lang="pl-PL"/>
        </a:p>
      </dgm:t>
    </dgm:pt>
    <dgm:pt modelId="{594CD5AE-55F7-44CC-9DF5-1125848BCE2C}" type="pres">
      <dgm:prSet presAssocID="{39425E9A-A36D-434A-8B4E-8CA1091BD9F9}" presName="Name0" presStyleCnt="0">
        <dgm:presLayoutVars>
          <dgm:dir/>
          <dgm:resizeHandles val="exact"/>
        </dgm:presLayoutVars>
      </dgm:prSet>
      <dgm:spPr/>
    </dgm:pt>
    <dgm:pt modelId="{A52A91E1-E21E-4213-B64D-5A49389AAA76}" type="pres">
      <dgm:prSet presAssocID="{39425E9A-A36D-434A-8B4E-8CA1091BD9F9}" presName="vNodes" presStyleCnt="0"/>
      <dgm:spPr/>
    </dgm:pt>
    <dgm:pt modelId="{F1CB51C0-1A2E-4BD4-86D7-3D67C9317F93}" type="pres">
      <dgm:prSet presAssocID="{BE1C808F-C114-4521-A2DB-A75BCC4D53C0}" presName="node" presStyleLbl="node1" presStyleIdx="0" presStyleCnt="3">
        <dgm:presLayoutVars>
          <dgm:bulletEnabled val="1"/>
        </dgm:presLayoutVars>
      </dgm:prSet>
      <dgm:spPr/>
    </dgm:pt>
    <dgm:pt modelId="{76B347ED-CFB6-470F-BF48-24734C47D590}" type="pres">
      <dgm:prSet presAssocID="{DDBD1807-0469-4691-93AB-C4E722170678}" presName="spacerT" presStyleCnt="0"/>
      <dgm:spPr/>
    </dgm:pt>
    <dgm:pt modelId="{1A95E00B-C416-473A-9003-64BCD04A2657}" type="pres">
      <dgm:prSet presAssocID="{DDBD1807-0469-4691-93AB-C4E722170678}" presName="sibTrans" presStyleLbl="sibTrans2D1" presStyleIdx="0" presStyleCnt="2"/>
      <dgm:spPr/>
    </dgm:pt>
    <dgm:pt modelId="{2A30D1B8-944F-4FCE-8BFD-833B3E6900DB}" type="pres">
      <dgm:prSet presAssocID="{DDBD1807-0469-4691-93AB-C4E722170678}" presName="spacerB" presStyleCnt="0"/>
      <dgm:spPr/>
    </dgm:pt>
    <dgm:pt modelId="{DEC09C03-9CBE-459D-B58E-A1FB04B2F3BA}" type="pres">
      <dgm:prSet presAssocID="{D35898F7-C276-4655-A109-818972C59CCC}" presName="node" presStyleLbl="node1" presStyleIdx="1" presStyleCnt="3">
        <dgm:presLayoutVars>
          <dgm:bulletEnabled val="1"/>
        </dgm:presLayoutVars>
      </dgm:prSet>
      <dgm:spPr/>
    </dgm:pt>
    <dgm:pt modelId="{6A321E09-31A2-4F27-9A67-F6BBE98C9E61}" type="pres">
      <dgm:prSet presAssocID="{39425E9A-A36D-434A-8B4E-8CA1091BD9F9}" presName="sibTransLast" presStyleLbl="sibTrans2D1" presStyleIdx="1" presStyleCnt="2"/>
      <dgm:spPr/>
    </dgm:pt>
    <dgm:pt modelId="{406E6132-7A98-406F-945F-957A6F02A648}" type="pres">
      <dgm:prSet presAssocID="{39425E9A-A36D-434A-8B4E-8CA1091BD9F9}" presName="connectorText" presStyleLbl="sibTrans2D1" presStyleIdx="1" presStyleCnt="2"/>
      <dgm:spPr/>
    </dgm:pt>
    <dgm:pt modelId="{95512FC2-B5C0-4028-B4D7-9B97680DAF65}" type="pres">
      <dgm:prSet presAssocID="{39425E9A-A36D-434A-8B4E-8CA1091BD9F9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2F53B212-FD87-4E3B-A606-E85A37406BC0}" type="presOf" srcId="{C774E169-8406-4303-8FF9-42230F92A9DC}" destId="{6A321E09-31A2-4F27-9A67-F6BBE98C9E61}" srcOrd="0" destOrd="0" presId="urn:microsoft.com/office/officeart/2005/8/layout/equation2"/>
    <dgm:cxn modelId="{39CAB634-B98B-434F-93EE-66759E6206F8}" type="presOf" srcId="{DDBD1807-0469-4691-93AB-C4E722170678}" destId="{1A95E00B-C416-473A-9003-64BCD04A2657}" srcOrd="0" destOrd="0" presId="urn:microsoft.com/office/officeart/2005/8/layout/equation2"/>
    <dgm:cxn modelId="{DA6F1D4C-521B-4691-9B03-A279310DC557}" type="presOf" srcId="{F1C07910-2DEF-41AB-B0E4-332956AEFE8C}" destId="{95512FC2-B5C0-4028-B4D7-9B97680DAF65}" srcOrd="0" destOrd="0" presId="urn:microsoft.com/office/officeart/2005/8/layout/equation2"/>
    <dgm:cxn modelId="{AD973856-5332-469D-9F2A-3871AFB6F838}" type="presOf" srcId="{D35898F7-C276-4655-A109-818972C59CCC}" destId="{DEC09C03-9CBE-459D-B58E-A1FB04B2F3BA}" srcOrd="0" destOrd="0" presId="urn:microsoft.com/office/officeart/2005/8/layout/equation2"/>
    <dgm:cxn modelId="{CD4AB28F-AC13-4787-B382-623C928CF259}" type="presOf" srcId="{BE1C808F-C114-4521-A2DB-A75BCC4D53C0}" destId="{F1CB51C0-1A2E-4BD4-86D7-3D67C9317F93}" srcOrd="0" destOrd="0" presId="urn:microsoft.com/office/officeart/2005/8/layout/equation2"/>
    <dgm:cxn modelId="{E7AA45C7-E33D-482E-953F-B417B9702091}" srcId="{39425E9A-A36D-434A-8B4E-8CA1091BD9F9}" destId="{BE1C808F-C114-4521-A2DB-A75BCC4D53C0}" srcOrd="0" destOrd="0" parTransId="{D4734D00-40A4-4376-854D-66F629E3AF35}" sibTransId="{DDBD1807-0469-4691-93AB-C4E722170678}"/>
    <dgm:cxn modelId="{885751D9-E006-4E0D-8E52-237D60D00A7A}" type="presOf" srcId="{C774E169-8406-4303-8FF9-42230F92A9DC}" destId="{406E6132-7A98-406F-945F-957A6F02A648}" srcOrd="1" destOrd="0" presId="urn:microsoft.com/office/officeart/2005/8/layout/equation2"/>
    <dgm:cxn modelId="{036CA9E5-10E8-4F15-9140-A4C0DC1C9B1C}" srcId="{39425E9A-A36D-434A-8B4E-8CA1091BD9F9}" destId="{F1C07910-2DEF-41AB-B0E4-332956AEFE8C}" srcOrd="2" destOrd="0" parTransId="{F2271942-C028-4B74-B9DC-88F840166A25}" sibTransId="{A8BAB46F-E4C4-4A55-A9CB-0796A085F331}"/>
    <dgm:cxn modelId="{87C055ED-0C1F-46E7-A1D0-EC0C76566CA2}" type="presOf" srcId="{39425E9A-A36D-434A-8B4E-8CA1091BD9F9}" destId="{594CD5AE-55F7-44CC-9DF5-1125848BCE2C}" srcOrd="0" destOrd="0" presId="urn:microsoft.com/office/officeart/2005/8/layout/equation2"/>
    <dgm:cxn modelId="{F28847EE-5CB7-4D4B-BA16-EE63AF5C468F}" srcId="{39425E9A-A36D-434A-8B4E-8CA1091BD9F9}" destId="{D35898F7-C276-4655-A109-818972C59CCC}" srcOrd="1" destOrd="0" parTransId="{C3C88EEC-9DDF-4085-AD58-771B93EC4F0C}" sibTransId="{C774E169-8406-4303-8FF9-42230F92A9DC}"/>
    <dgm:cxn modelId="{C2B69402-FC0B-498D-947C-484C56705CB9}" type="presParOf" srcId="{594CD5AE-55F7-44CC-9DF5-1125848BCE2C}" destId="{A52A91E1-E21E-4213-B64D-5A49389AAA76}" srcOrd="0" destOrd="0" presId="urn:microsoft.com/office/officeart/2005/8/layout/equation2"/>
    <dgm:cxn modelId="{049AD6CB-3537-4592-A229-1830794F5E2E}" type="presParOf" srcId="{A52A91E1-E21E-4213-B64D-5A49389AAA76}" destId="{F1CB51C0-1A2E-4BD4-86D7-3D67C9317F93}" srcOrd="0" destOrd="0" presId="urn:microsoft.com/office/officeart/2005/8/layout/equation2"/>
    <dgm:cxn modelId="{E81E1862-681C-45A7-AA78-C65666AF4D01}" type="presParOf" srcId="{A52A91E1-E21E-4213-B64D-5A49389AAA76}" destId="{76B347ED-CFB6-470F-BF48-24734C47D590}" srcOrd="1" destOrd="0" presId="urn:microsoft.com/office/officeart/2005/8/layout/equation2"/>
    <dgm:cxn modelId="{4AAAFDFE-AF82-448D-BA39-44DEA18A5F01}" type="presParOf" srcId="{A52A91E1-E21E-4213-B64D-5A49389AAA76}" destId="{1A95E00B-C416-473A-9003-64BCD04A2657}" srcOrd="2" destOrd="0" presId="urn:microsoft.com/office/officeart/2005/8/layout/equation2"/>
    <dgm:cxn modelId="{4B716DBC-0896-4E3B-A317-E09F41E94B5D}" type="presParOf" srcId="{A52A91E1-E21E-4213-B64D-5A49389AAA76}" destId="{2A30D1B8-944F-4FCE-8BFD-833B3E6900DB}" srcOrd="3" destOrd="0" presId="urn:microsoft.com/office/officeart/2005/8/layout/equation2"/>
    <dgm:cxn modelId="{FE5E40A0-9455-468E-BAF1-B1DEF6C082DF}" type="presParOf" srcId="{A52A91E1-E21E-4213-B64D-5A49389AAA76}" destId="{DEC09C03-9CBE-459D-B58E-A1FB04B2F3BA}" srcOrd="4" destOrd="0" presId="urn:microsoft.com/office/officeart/2005/8/layout/equation2"/>
    <dgm:cxn modelId="{07C90EF2-DED0-4113-B799-98F6963A6AB9}" type="presParOf" srcId="{594CD5AE-55F7-44CC-9DF5-1125848BCE2C}" destId="{6A321E09-31A2-4F27-9A67-F6BBE98C9E61}" srcOrd="1" destOrd="0" presId="urn:microsoft.com/office/officeart/2005/8/layout/equation2"/>
    <dgm:cxn modelId="{90FE0351-BE91-4EAA-95E6-1A8DD68F1036}" type="presParOf" srcId="{6A321E09-31A2-4F27-9A67-F6BBE98C9E61}" destId="{406E6132-7A98-406F-945F-957A6F02A648}" srcOrd="0" destOrd="0" presId="urn:microsoft.com/office/officeart/2005/8/layout/equation2"/>
    <dgm:cxn modelId="{B3130DA4-59A8-4491-B584-6E54753C22CE}" type="presParOf" srcId="{594CD5AE-55F7-44CC-9DF5-1125848BCE2C}" destId="{95512FC2-B5C0-4028-B4D7-9B97680DAF6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18D675-7BE3-4AB3-839B-C4C6FAB707EC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BE0DCF2-0646-488D-946A-DDDCF1F2FB47}">
      <dgm:prSet phldrT="[Tekst]"/>
      <dgm:spPr/>
      <dgm:t>
        <a:bodyPr/>
        <a:lstStyle/>
        <a:p>
          <a:r>
            <a:rPr lang="pl-PL" b="1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Podstawowym celem badania było uzyskanie wiedzy o tym, jaki wpływ na finansowanie organizacji pozarządowych ze środków jednostek samorządu terytorialnego wywarła pandemia COVID-19.</a:t>
          </a:r>
          <a:endParaRPr lang="pl-PL" dirty="0"/>
        </a:p>
      </dgm:t>
    </dgm:pt>
    <dgm:pt modelId="{6BAB9F47-2508-436A-A859-019CE0D4A828}" type="parTrans" cxnId="{4C62B814-8DB8-4DEA-845D-0251958DD735}">
      <dgm:prSet/>
      <dgm:spPr/>
      <dgm:t>
        <a:bodyPr/>
        <a:lstStyle/>
        <a:p>
          <a:endParaRPr lang="pl-PL"/>
        </a:p>
      </dgm:t>
    </dgm:pt>
    <dgm:pt modelId="{E8145B4A-6F9A-455C-BD76-60425925E59A}" type="sibTrans" cxnId="{4C62B814-8DB8-4DEA-845D-0251958DD735}">
      <dgm:prSet/>
      <dgm:spPr/>
      <dgm:t>
        <a:bodyPr/>
        <a:lstStyle/>
        <a:p>
          <a:endParaRPr lang="pl-PL"/>
        </a:p>
      </dgm:t>
    </dgm:pt>
    <dgm:pt modelId="{5367826A-2DE2-4F91-92E2-2855B54E409A}">
      <dgm:prSet phldrT="[Tekst]"/>
      <dgm:spPr/>
      <dgm:t>
        <a:bodyPr/>
        <a:lstStyle/>
        <a:p>
          <a:pPr>
            <a:buFont typeface="+mj-lt"/>
            <a:buAutoNum type="arabicPeriod"/>
          </a:pPr>
          <a:r>
            <a:rPr lang="pl-PL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Jakie są różnice w kwotach dofinansowania przeznaczonych przez poszczególne JST w programach współpracy dla organizacji pozarządowych w 2020 r. i  2021 r.?</a:t>
          </a:r>
          <a:endParaRPr lang="pl-PL" dirty="0"/>
        </a:p>
      </dgm:t>
    </dgm:pt>
    <dgm:pt modelId="{B5208F50-8938-49C5-B74D-42AACF3C99F6}" type="sibTrans" cxnId="{EBB1DFB5-5D58-4387-9144-544BB5EC31B3}">
      <dgm:prSet/>
      <dgm:spPr/>
      <dgm:t>
        <a:bodyPr/>
        <a:lstStyle/>
        <a:p>
          <a:endParaRPr lang="pl-PL"/>
        </a:p>
      </dgm:t>
    </dgm:pt>
    <dgm:pt modelId="{61DB88C6-63CC-4A9B-B504-9E10A3E49BE2}" type="parTrans" cxnId="{EBB1DFB5-5D58-4387-9144-544BB5EC31B3}">
      <dgm:prSet/>
      <dgm:spPr/>
      <dgm:t>
        <a:bodyPr/>
        <a:lstStyle/>
        <a:p>
          <a:endParaRPr lang="pl-PL"/>
        </a:p>
      </dgm:t>
    </dgm:pt>
    <dgm:pt modelId="{E79B7E29-E2E1-4D1B-B0B9-CD0206F14C58}">
      <dgm:prSet phldrT="[Tekst]"/>
      <dgm:spPr/>
      <dgm:t>
        <a:bodyPr/>
        <a:lstStyle/>
        <a:p>
          <a:r>
            <a:rPr lang="pl-PL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Jakie są różnice w kwotach dofinansowania przeznaczonych przez JST w programach współpracy na poszczególne sfery zadań </a:t>
          </a:r>
          <a:r>
            <a:rPr lang="pl-PL" dirty="0" err="1">
              <a:effectLst/>
              <a:latin typeface="Arial" panose="020B0604020202020204" pitchFamily="34" charset="0"/>
              <a:ea typeface="Calibri" panose="020F0502020204030204" pitchFamily="34" charset="0"/>
            </a:rPr>
            <a:t>publiczn</a:t>
          </a:r>
          <a:r>
            <a:rPr lang="pl-PL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?</a:t>
          </a:r>
          <a:endParaRPr lang="pl-PL" dirty="0"/>
        </a:p>
      </dgm:t>
    </dgm:pt>
    <dgm:pt modelId="{01EF1319-B5A7-44DC-89C6-FFB6EBAEA3B0}" type="sibTrans" cxnId="{8465E922-31D1-4C33-8057-49280BB61B8D}">
      <dgm:prSet/>
      <dgm:spPr/>
      <dgm:t>
        <a:bodyPr/>
        <a:lstStyle/>
        <a:p>
          <a:endParaRPr lang="pl-PL"/>
        </a:p>
      </dgm:t>
    </dgm:pt>
    <dgm:pt modelId="{C4EAE11B-DC7F-41ED-B5F0-B8F29DB076AE}" type="parTrans" cxnId="{8465E922-31D1-4C33-8057-49280BB61B8D}">
      <dgm:prSet/>
      <dgm:spPr/>
      <dgm:t>
        <a:bodyPr/>
        <a:lstStyle/>
        <a:p>
          <a:endParaRPr lang="pl-PL"/>
        </a:p>
      </dgm:t>
    </dgm:pt>
    <dgm:pt modelId="{977346E5-0AD7-4EAF-834E-0E43E9D16D98}">
      <dgm:prSet phldrT="[Tekst]"/>
      <dgm:spPr/>
      <dgm:t>
        <a:bodyPr/>
        <a:lstStyle/>
        <a:p>
          <a:r>
            <a:rPr lang="pl-PL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Jakie kwoty każda JST w Polsce (województwo, powiat, miasto, gmina) przeznaczyła w programie współpracy w 2020 r. na poszczególne sfery zadań publicznych ?</a:t>
          </a:r>
          <a:endParaRPr lang="pl-PL" dirty="0"/>
        </a:p>
      </dgm:t>
    </dgm:pt>
    <dgm:pt modelId="{3BFD8718-85A8-45B4-B0E2-5F5DE218761F}" type="sibTrans" cxnId="{88C456EA-1DC2-4EAB-A879-6C67D510DB06}">
      <dgm:prSet/>
      <dgm:spPr/>
      <dgm:t>
        <a:bodyPr/>
        <a:lstStyle/>
        <a:p>
          <a:endParaRPr lang="pl-PL"/>
        </a:p>
      </dgm:t>
    </dgm:pt>
    <dgm:pt modelId="{29B4EB52-6BBD-44DE-96B2-83C7CEC34015}" type="parTrans" cxnId="{88C456EA-1DC2-4EAB-A879-6C67D510DB06}">
      <dgm:prSet/>
      <dgm:spPr/>
      <dgm:t>
        <a:bodyPr/>
        <a:lstStyle/>
        <a:p>
          <a:endParaRPr lang="pl-PL"/>
        </a:p>
      </dgm:t>
    </dgm:pt>
    <dgm:pt modelId="{FDECF1B6-073D-4559-B8FE-78D40F1DB7CD}">
      <dgm:prSet phldrT="[Tekst]"/>
      <dgm:spPr/>
      <dgm:t>
        <a:bodyPr/>
        <a:lstStyle/>
        <a:p>
          <a:r>
            <a:rPr lang="pl-PL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Jaką kwotę każda jednostka samorządu terytorialnego w Polsce (województwo, powiat, miasto, gmina) przeznaczyła w programie współpracy z organizacjami pozarządowymi ?</a:t>
          </a:r>
          <a:endParaRPr lang="pl-PL" dirty="0"/>
        </a:p>
      </dgm:t>
    </dgm:pt>
    <dgm:pt modelId="{CC72D523-2226-4D9E-9B6C-4B56082CF364}" type="sibTrans" cxnId="{66398075-6C20-4427-8964-2631503C4D8C}">
      <dgm:prSet/>
      <dgm:spPr/>
      <dgm:t>
        <a:bodyPr/>
        <a:lstStyle/>
        <a:p>
          <a:endParaRPr lang="pl-PL"/>
        </a:p>
      </dgm:t>
    </dgm:pt>
    <dgm:pt modelId="{A396B9B8-7177-4376-B847-B73E7DDAD27C}" type="parTrans" cxnId="{66398075-6C20-4427-8964-2631503C4D8C}">
      <dgm:prSet/>
      <dgm:spPr/>
      <dgm:t>
        <a:bodyPr/>
        <a:lstStyle/>
        <a:p>
          <a:endParaRPr lang="pl-PL"/>
        </a:p>
      </dgm:t>
    </dgm:pt>
    <dgm:pt modelId="{5D9A8967-0D56-45BB-90F4-DEF15F9CFA8F}" type="pres">
      <dgm:prSet presAssocID="{9C18D675-7BE3-4AB3-839B-C4C6FAB707E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8B8A9FD-5A41-47F3-B643-256ED7E98A90}" type="pres">
      <dgm:prSet presAssocID="{EBE0DCF2-0646-488D-946A-DDDCF1F2FB47}" presName="centerShape" presStyleLbl="node0" presStyleIdx="0" presStyleCnt="1" custScaleX="310029" custScaleY="278380"/>
      <dgm:spPr/>
    </dgm:pt>
    <dgm:pt modelId="{33569259-C037-42E6-9CE8-33747979BE87}" type="pres">
      <dgm:prSet presAssocID="{A396B9B8-7177-4376-B847-B73E7DDAD27C}" presName="parTrans" presStyleLbl="sibTrans2D1" presStyleIdx="0" presStyleCnt="4"/>
      <dgm:spPr/>
    </dgm:pt>
    <dgm:pt modelId="{B44E06E9-B413-46A2-809E-FDF69C24F64D}" type="pres">
      <dgm:prSet presAssocID="{A396B9B8-7177-4376-B847-B73E7DDAD27C}" presName="connectorText" presStyleLbl="sibTrans2D1" presStyleIdx="0" presStyleCnt="4"/>
      <dgm:spPr/>
    </dgm:pt>
    <dgm:pt modelId="{814A668F-72FF-4BD8-BB04-0E7C9F609E81}" type="pres">
      <dgm:prSet presAssocID="{FDECF1B6-073D-4559-B8FE-78D40F1DB7CD}" presName="node" presStyleLbl="node1" presStyleIdx="0" presStyleCnt="4" custRadScaleRad="173034" custRadScaleInc="-124970">
        <dgm:presLayoutVars>
          <dgm:bulletEnabled val="1"/>
        </dgm:presLayoutVars>
      </dgm:prSet>
      <dgm:spPr/>
    </dgm:pt>
    <dgm:pt modelId="{11A459EC-6128-45FD-A86E-57637972A3F8}" type="pres">
      <dgm:prSet presAssocID="{29B4EB52-6BBD-44DE-96B2-83C7CEC34015}" presName="parTrans" presStyleLbl="sibTrans2D1" presStyleIdx="1" presStyleCnt="4"/>
      <dgm:spPr/>
    </dgm:pt>
    <dgm:pt modelId="{EF19D305-E91A-4A11-A3C6-652848898814}" type="pres">
      <dgm:prSet presAssocID="{29B4EB52-6BBD-44DE-96B2-83C7CEC34015}" presName="connectorText" presStyleLbl="sibTrans2D1" presStyleIdx="1" presStyleCnt="4"/>
      <dgm:spPr/>
    </dgm:pt>
    <dgm:pt modelId="{27D39096-3AE7-469E-8AF6-9BF6FFE1240F}" type="pres">
      <dgm:prSet presAssocID="{977346E5-0AD7-4EAF-834E-0E43E9D16D98}" presName="node" presStyleLbl="node1" presStyleIdx="1" presStyleCnt="4" custRadScaleRad="209877" custRadScaleInc="-57125">
        <dgm:presLayoutVars>
          <dgm:bulletEnabled val="1"/>
        </dgm:presLayoutVars>
      </dgm:prSet>
      <dgm:spPr/>
    </dgm:pt>
    <dgm:pt modelId="{144DD93A-6C62-49AB-9F8E-0F2A18385A2B}" type="pres">
      <dgm:prSet presAssocID="{C4EAE11B-DC7F-41ED-B5F0-B8F29DB076AE}" presName="parTrans" presStyleLbl="sibTrans2D1" presStyleIdx="2" presStyleCnt="4"/>
      <dgm:spPr/>
    </dgm:pt>
    <dgm:pt modelId="{A55C9E57-D182-442C-A324-7E2B7700310E}" type="pres">
      <dgm:prSet presAssocID="{C4EAE11B-DC7F-41ED-B5F0-B8F29DB076AE}" presName="connectorText" presStyleLbl="sibTrans2D1" presStyleIdx="2" presStyleCnt="4"/>
      <dgm:spPr/>
    </dgm:pt>
    <dgm:pt modelId="{D4616673-1D54-41F5-9924-83A7C50F2EE9}" type="pres">
      <dgm:prSet presAssocID="{E79B7E29-E2E1-4D1B-B0B9-CD0206F14C58}" presName="node" presStyleLbl="node1" presStyleIdx="2" presStyleCnt="4" custRadScaleRad="168790" custRadScaleInc="-127020">
        <dgm:presLayoutVars>
          <dgm:bulletEnabled val="1"/>
        </dgm:presLayoutVars>
      </dgm:prSet>
      <dgm:spPr/>
    </dgm:pt>
    <dgm:pt modelId="{2ECB7A61-1056-4338-A16B-9153A9AC8911}" type="pres">
      <dgm:prSet presAssocID="{61DB88C6-63CC-4A9B-B504-9E10A3E49BE2}" presName="parTrans" presStyleLbl="sibTrans2D1" presStyleIdx="3" presStyleCnt="4"/>
      <dgm:spPr/>
    </dgm:pt>
    <dgm:pt modelId="{CA5A6349-49F7-4B98-B9A7-0D63712ACE35}" type="pres">
      <dgm:prSet presAssocID="{61DB88C6-63CC-4A9B-B504-9E10A3E49BE2}" presName="connectorText" presStyleLbl="sibTrans2D1" presStyleIdx="3" presStyleCnt="4"/>
      <dgm:spPr/>
    </dgm:pt>
    <dgm:pt modelId="{7AEE8AC3-20B2-41D8-9B6C-6CD8E7C8B281}" type="pres">
      <dgm:prSet presAssocID="{5367826A-2DE2-4F91-92E2-2855B54E409A}" presName="node" presStyleLbl="node1" presStyleIdx="3" presStyleCnt="4" custRadScaleRad="195633" custRadScaleInc="-60919">
        <dgm:presLayoutVars>
          <dgm:bulletEnabled val="1"/>
        </dgm:presLayoutVars>
      </dgm:prSet>
      <dgm:spPr/>
    </dgm:pt>
  </dgm:ptLst>
  <dgm:cxnLst>
    <dgm:cxn modelId="{4C62B814-8DB8-4DEA-845D-0251958DD735}" srcId="{9C18D675-7BE3-4AB3-839B-C4C6FAB707EC}" destId="{EBE0DCF2-0646-488D-946A-DDDCF1F2FB47}" srcOrd="0" destOrd="0" parTransId="{6BAB9F47-2508-436A-A859-019CE0D4A828}" sibTransId="{E8145B4A-6F9A-455C-BD76-60425925E59A}"/>
    <dgm:cxn modelId="{8465E922-31D1-4C33-8057-49280BB61B8D}" srcId="{EBE0DCF2-0646-488D-946A-DDDCF1F2FB47}" destId="{E79B7E29-E2E1-4D1B-B0B9-CD0206F14C58}" srcOrd="2" destOrd="0" parTransId="{C4EAE11B-DC7F-41ED-B5F0-B8F29DB076AE}" sibTransId="{01EF1319-B5A7-44DC-89C6-FFB6EBAEA3B0}"/>
    <dgm:cxn modelId="{DDEB9E5D-AEA2-4A6D-9C3D-D58E0366F83F}" type="presOf" srcId="{A396B9B8-7177-4376-B847-B73E7DDAD27C}" destId="{B44E06E9-B413-46A2-809E-FDF69C24F64D}" srcOrd="1" destOrd="0" presId="urn:microsoft.com/office/officeart/2005/8/layout/radial5"/>
    <dgm:cxn modelId="{255B2544-3C67-4631-954F-BE1D1B89C0C1}" type="presOf" srcId="{29B4EB52-6BBD-44DE-96B2-83C7CEC34015}" destId="{11A459EC-6128-45FD-A86E-57637972A3F8}" srcOrd="0" destOrd="0" presId="urn:microsoft.com/office/officeart/2005/8/layout/radial5"/>
    <dgm:cxn modelId="{41D3FC45-0B6C-4025-BC76-40EE116987D4}" type="presOf" srcId="{FDECF1B6-073D-4559-B8FE-78D40F1DB7CD}" destId="{814A668F-72FF-4BD8-BB04-0E7C9F609E81}" srcOrd="0" destOrd="0" presId="urn:microsoft.com/office/officeart/2005/8/layout/radial5"/>
    <dgm:cxn modelId="{3A09D669-AE0A-4550-ABDC-F6D4DAC2DB6F}" type="presOf" srcId="{5367826A-2DE2-4F91-92E2-2855B54E409A}" destId="{7AEE8AC3-20B2-41D8-9B6C-6CD8E7C8B281}" srcOrd="0" destOrd="0" presId="urn:microsoft.com/office/officeart/2005/8/layout/radial5"/>
    <dgm:cxn modelId="{5E593F4D-1FD3-45F9-998D-0AF46A34AA09}" type="presOf" srcId="{977346E5-0AD7-4EAF-834E-0E43E9D16D98}" destId="{27D39096-3AE7-469E-8AF6-9BF6FFE1240F}" srcOrd="0" destOrd="0" presId="urn:microsoft.com/office/officeart/2005/8/layout/radial5"/>
    <dgm:cxn modelId="{26CABB4D-11E8-473D-A1F8-A915BDDC9217}" type="presOf" srcId="{61DB88C6-63CC-4A9B-B504-9E10A3E49BE2}" destId="{CA5A6349-49F7-4B98-B9A7-0D63712ACE35}" srcOrd="1" destOrd="0" presId="urn:microsoft.com/office/officeart/2005/8/layout/radial5"/>
    <dgm:cxn modelId="{66398075-6C20-4427-8964-2631503C4D8C}" srcId="{EBE0DCF2-0646-488D-946A-DDDCF1F2FB47}" destId="{FDECF1B6-073D-4559-B8FE-78D40F1DB7CD}" srcOrd="0" destOrd="0" parTransId="{A396B9B8-7177-4376-B847-B73E7DDAD27C}" sibTransId="{CC72D523-2226-4D9E-9B6C-4B56082CF364}"/>
    <dgm:cxn modelId="{E0674078-DA36-4A34-B036-2B516C8DF9D0}" type="presOf" srcId="{A396B9B8-7177-4376-B847-B73E7DDAD27C}" destId="{33569259-C037-42E6-9CE8-33747979BE87}" srcOrd="0" destOrd="0" presId="urn:microsoft.com/office/officeart/2005/8/layout/radial5"/>
    <dgm:cxn modelId="{E0FAF082-D762-47BE-AFFC-3D573C0DBBCA}" type="presOf" srcId="{9C18D675-7BE3-4AB3-839B-C4C6FAB707EC}" destId="{5D9A8967-0D56-45BB-90F4-DEF15F9CFA8F}" srcOrd="0" destOrd="0" presId="urn:microsoft.com/office/officeart/2005/8/layout/radial5"/>
    <dgm:cxn modelId="{FB6EAD85-D5E2-4D5D-8C2E-62311248ED2B}" type="presOf" srcId="{E79B7E29-E2E1-4D1B-B0B9-CD0206F14C58}" destId="{D4616673-1D54-41F5-9924-83A7C50F2EE9}" srcOrd="0" destOrd="0" presId="urn:microsoft.com/office/officeart/2005/8/layout/radial5"/>
    <dgm:cxn modelId="{EBE3269D-53A1-411B-A2C4-7DA9FF5BD7A2}" type="presOf" srcId="{29B4EB52-6BBD-44DE-96B2-83C7CEC34015}" destId="{EF19D305-E91A-4A11-A3C6-652848898814}" srcOrd="1" destOrd="0" presId="urn:microsoft.com/office/officeart/2005/8/layout/radial5"/>
    <dgm:cxn modelId="{B1ED44AC-2EF1-4A32-B3D8-1D43CF29F627}" type="presOf" srcId="{61DB88C6-63CC-4A9B-B504-9E10A3E49BE2}" destId="{2ECB7A61-1056-4338-A16B-9153A9AC8911}" srcOrd="0" destOrd="0" presId="urn:microsoft.com/office/officeart/2005/8/layout/radial5"/>
    <dgm:cxn modelId="{EC716AB2-7DAF-4A7D-BE42-C947DB342608}" type="presOf" srcId="{EBE0DCF2-0646-488D-946A-DDDCF1F2FB47}" destId="{58B8A9FD-5A41-47F3-B643-256ED7E98A90}" srcOrd="0" destOrd="0" presId="urn:microsoft.com/office/officeart/2005/8/layout/radial5"/>
    <dgm:cxn modelId="{EBB1DFB5-5D58-4387-9144-544BB5EC31B3}" srcId="{EBE0DCF2-0646-488D-946A-DDDCF1F2FB47}" destId="{5367826A-2DE2-4F91-92E2-2855B54E409A}" srcOrd="3" destOrd="0" parTransId="{61DB88C6-63CC-4A9B-B504-9E10A3E49BE2}" sibTransId="{B5208F50-8938-49C5-B74D-42AACF3C99F6}"/>
    <dgm:cxn modelId="{DF958FB7-34F6-4792-A708-3E129E2F42F2}" type="presOf" srcId="{C4EAE11B-DC7F-41ED-B5F0-B8F29DB076AE}" destId="{A55C9E57-D182-442C-A324-7E2B7700310E}" srcOrd="1" destOrd="0" presId="urn:microsoft.com/office/officeart/2005/8/layout/radial5"/>
    <dgm:cxn modelId="{9474F1DD-4087-460C-8CDC-32B5D54364A3}" type="presOf" srcId="{C4EAE11B-DC7F-41ED-B5F0-B8F29DB076AE}" destId="{144DD93A-6C62-49AB-9F8E-0F2A18385A2B}" srcOrd="0" destOrd="0" presId="urn:microsoft.com/office/officeart/2005/8/layout/radial5"/>
    <dgm:cxn modelId="{88C456EA-1DC2-4EAB-A879-6C67D510DB06}" srcId="{EBE0DCF2-0646-488D-946A-DDDCF1F2FB47}" destId="{977346E5-0AD7-4EAF-834E-0E43E9D16D98}" srcOrd="1" destOrd="0" parTransId="{29B4EB52-6BBD-44DE-96B2-83C7CEC34015}" sibTransId="{3BFD8718-85A8-45B4-B0E2-5F5DE218761F}"/>
    <dgm:cxn modelId="{104CA70B-A46E-44D8-89EA-7618CEF7C5D6}" type="presParOf" srcId="{5D9A8967-0D56-45BB-90F4-DEF15F9CFA8F}" destId="{58B8A9FD-5A41-47F3-B643-256ED7E98A90}" srcOrd="0" destOrd="0" presId="urn:microsoft.com/office/officeart/2005/8/layout/radial5"/>
    <dgm:cxn modelId="{6627EDB9-FF3D-4328-A68E-8018F0EAD0E7}" type="presParOf" srcId="{5D9A8967-0D56-45BB-90F4-DEF15F9CFA8F}" destId="{33569259-C037-42E6-9CE8-33747979BE87}" srcOrd="1" destOrd="0" presId="urn:microsoft.com/office/officeart/2005/8/layout/radial5"/>
    <dgm:cxn modelId="{507BA46A-D41F-4E28-9DB8-BF4D2BE17277}" type="presParOf" srcId="{33569259-C037-42E6-9CE8-33747979BE87}" destId="{B44E06E9-B413-46A2-809E-FDF69C24F64D}" srcOrd="0" destOrd="0" presId="urn:microsoft.com/office/officeart/2005/8/layout/radial5"/>
    <dgm:cxn modelId="{5B4CBBD9-FD4B-482D-9D2D-DE366C3FB181}" type="presParOf" srcId="{5D9A8967-0D56-45BB-90F4-DEF15F9CFA8F}" destId="{814A668F-72FF-4BD8-BB04-0E7C9F609E81}" srcOrd="2" destOrd="0" presId="urn:microsoft.com/office/officeart/2005/8/layout/radial5"/>
    <dgm:cxn modelId="{16ED1634-BEA3-4FF2-8E07-DBF0717AF38B}" type="presParOf" srcId="{5D9A8967-0D56-45BB-90F4-DEF15F9CFA8F}" destId="{11A459EC-6128-45FD-A86E-57637972A3F8}" srcOrd="3" destOrd="0" presId="urn:microsoft.com/office/officeart/2005/8/layout/radial5"/>
    <dgm:cxn modelId="{CD1017E1-C551-484A-A773-22AD87DC991D}" type="presParOf" srcId="{11A459EC-6128-45FD-A86E-57637972A3F8}" destId="{EF19D305-E91A-4A11-A3C6-652848898814}" srcOrd="0" destOrd="0" presId="urn:microsoft.com/office/officeart/2005/8/layout/radial5"/>
    <dgm:cxn modelId="{9E042FE2-AA08-4D7D-A46A-1A9FDA724708}" type="presParOf" srcId="{5D9A8967-0D56-45BB-90F4-DEF15F9CFA8F}" destId="{27D39096-3AE7-469E-8AF6-9BF6FFE1240F}" srcOrd="4" destOrd="0" presId="urn:microsoft.com/office/officeart/2005/8/layout/radial5"/>
    <dgm:cxn modelId="{19C16099-2B21-40A5-9E44-B6FE92CF2457}" type="presParOf" srcId="{5D9A8967-0D56-45BB-90F4-DEF15F9CFA8F}" destId="{144DD93A-6C62-49AB-9F8E-0F2A18385A2B}" srcOrd="5" destOrd="0" presId="urn:microsoft.com/office/officeart/2005/8/layout/radial5"/>
    <dgm:cxn modelId="{6C4D2347-EFE3-4265-8E80-74C0409D6A80}" type="presParOf" srcId="{144DD93A-6C62-49AB-9F8E-0F2A18385A2B}" destId="{A55C9E57-D182-442C-A324-7E2B7700310E}" srcOrd="0" destOrd="0" presId="urn:microsoft.com/office/officeart/2005/8/layout/radial5"/>
    <dgm:cxn modelId="{10677A60-768E-4F43-9DEE-52430758639F}" type="presParOf" srcId="{5D9A8967-0D56-45BB-90F4-DEF15F9CFA8F}" destId="{D4616673-1D54-41F5-9924-83A7C50F2EE9}" srcOrd="6" destOrd="0" presId="urn:microsoft.com/office/officeart/2005/8/layout/radial5"/>
    <dgm:cxn modelId="{1CCFA54D-DFB7-4E3C-9BA0-4E2D71D344E3}" type="presParOf" srcId="{5D9A8967-0D56-45BB-90F4-DEF15F9CFA8F}" destId="{2ECB7A61-1056-4338-A16B-9153A9AC8911}" srcOrd="7" destOrd="0" presId="urn:microsoft.com/office/officeart/2005/8/layout/radial5"/>
    <dgm:cxn modelId="{F8570785-969A-4B06-B3A7-F39A55507E00}" type="presParOf" srcId="{2ECB7A61-1056-4338-A16B-9153A9AC8911}" destId="{CA5A6349-49F7-4B98-B9A7-0D63712ACE35}" srcOrd="0" destOrd="0" presId="urn:microsoft.com/office/officeart/2005/8/layout/radial5"/>
    <dgm:cxn modelId="{D4E36A03-B124-4A74-BC5E-B92AD5BFB19D}" type="presParOf" srcId="{5D9A8967-0D56-45BB-90F4-DEF15F9CFA8F}" destId="{7AEE8AC3-20B2-41D8-9B6C-6CD8E7C8B28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03DDE2-7460-4669-B71F-C78138DF5BE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7D43FA3-F291-488D-A301-AE2993D87242}">
      <dgm:prSet phldrT="[Tekst]"/>
      <dgm:spPr/>
      <dgm:t>
        <a:bodyPr/>
        <a:lstStyle/>
        <a:p>
          <a:r>
            <a:rPr lang="pl-PL" dirty="0"/>
            <a:t>Wniosek o IP (1)</a:t>
          </a:r>
        </a:p>
      </dgm:t>
    </dgm:pt>
    <dgm:pt modelId="{20BF16F6-32CA-4306-8E50-92367638C116}" type="parTrans" cxnId="{6D71CA80-A416-474F-95AF-40B12DF6207E}">
      <dgm:prSet/>
      <dgm:spPr/>
      <dgm:t>
        <a:bodyPr/>
        <a:lstStyle/>
        <a:p>
          <a:endParaRPr lang="pl-PL"/>
        </a:p>
      </dgm:t>
    </dgm:pt>
    <dgm:pt modelId="{39AF31EA-851F-4EB3-A3A8-3BD5A5F65FA2}" type="sibTrans" cxnId="{6D71CA80-A416-474F-95AF-40B12DF6207E}">
      <dgm:prSet/>
      <dgm:spPr/>
      <dgm:t>
        <a:bodyPr/>
        <a:lstStyle/>
        <a:p>
          <a:endParaRPr lang="pl-PL"/>
        </a:p>
      </dgm:t>
    </dgm:pt>
    <dgm:pt modelId="{B90817F8-D8AE-4EA4-83BF-4CFB41CCC1D2}">
      <dgm:prSet phldrT="[Tekst]"/>
      <dgm:spPr/>
      <dgm:t>
        <a:bodyPr/>
        <a:lstStyle/>
        <a:p>
          <a:r>
            <a:rPr lang="pl-PL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Proces badawczy rozpoczynał się od wysłania do każdej jednostki samorządu terytorialnego wniosku o udostępnienie informacji publicznej (bazę teleadresową JST MSWiA).</a:t>
          </a:r>
          <a:endParaRPr lang="pl-PL" dirty="0"/>
        </a:p>
      </dgm:t>
    </dgm:pt>
    <dgm:pt modelId="{6F33EE5B-1118-455B-BD40-DBF1ECC3B8F5}" type="parTrans" cxnId="{771F1ADD-896C-46D9-AE76-9FA93CE89904}">
      <dgm:prSet/>
      <dgm:spPr/>
      <dgm:t>
        <a:bodyPr/>
        <a:lstStyle/>
        <a:p>
          <a:endParaRPr lang="pl-PL"/>
        </a:p>
      </dgm:t>
    </dgm:pt>
    <dgm:pt modelId="{5C81E134-631A-4249-A6BD-147D4EAA0331}" type="sibTrans" cxnId="{771F1ADD-896C-46D9-AE76-9FA93CE89904}">
      <dgm:prSet/>
      <dgm:spPr/>
      <dgm:t>
        <a:bodyPr/>
        <a:lstStyle/>
        <a:p>
          <a:endParaRPr lang="pl-PL"/>
        </a:p>
      </dgm:t>
    </dgm:pt>
    <dgm:pt modelId="{4CBF4407-5E1E-4F4F-A201-92212F51FC52}">
      <dgm:prSet phldrT="[Tekst]"/>
      <dgm:spPr/>
      <dgm:t>
        <a:bodyPr/>
        <a:lstStyle/>
        <a:p>
          <a:r>
            <a:rPr lang="pl-PL" dirty="0"/>
            <a:t>Wniosek o IP (2)</a:t>
          </a:r>
        </a:p>
      </dgm:t>
    </dgm:pt>
    <dgm:pt modelId="{E0D5223F-BC8F-4ED9-B415-35459EB07DCD}" type="parTrans" cxnId="{5AAE1692-A9AB-4749-91C5-C8AA84C213D9}">
      <dgm:prSet/>
      <dgm:spPr/>
      <dgm:t>
        <a:bodyPr/>
        <a:lstStyle/>
        <a:p>
          <a:endParaRPr lang="pl-PL"/>
        </a:p>
      </dgm:t>
    </dgm:pt>
    <dgm:pt modelId="{FC9708BC-199E-48CC-A799-909EC3FAFB44}" type="sibTrans" cxnId="{5AAE1692-A9AB-4749-91C5-C8AA84C213D9}">
      <dgm:prSet/>
      <dgm:spPr/>
      <dgm:t>
        <a:bodyPr/>
        <a:lstStyle/>
        <a:p>
          <a:endParaRPr lang="pl-PL"/>
        </a:p>
      </dgm:t>
    </dgm:pt>
    <dgm:pt modelId="{80515C79-18D5-4781-BAEC-ADCE1C68BF73}">
      <dgm:prSet phldrT="[Tekst]"/>
      <dgm:spPr/>
      <dgm:t>
        <a:bodyPr/>
        <a:lstStyle/>
        <a:p>
          <a:r>
            <a:rPr lang="pl-PL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Wysłanie do JST, które nie udzieliły odpowiedzi ponownego wniosku udostępnienie informacji publicznej.</a:t>
          </a:r>
          <a:endParaRPr lang="pl-PL" dirty="0"/>
        </a:p>
      </dgm:t>
    </dgm:pt>
    <dgm:pt modelId="{ED63A1D7-3A8D-4DC2-BFDF-53C1202BD8C9}" type="parTrans" cxnId="{F59E3A42-37B8-43E6-A0E8-A1CD74716418}">
      <dgm:prSet/>
      <dgm:spPr/>
      <dgm:t>
        <a:bodyPr/>
        <a:lstStyle/>
        <a:p>
          <a:endParaRPr lang="pl-PL"/>
        </a:p>
      </dgm:t>
    </dgm:pt>
    <dgm:pt modelId="{CFB773C6-62F4-4C6F-B428-CFDCB0392CDD}" type="sibTrans" cxnId="{F59E3A42-37B8-43E6-A0E8-A1CD74716418}">
      <dgm:prSet/>
      <dgm:spPr/>
      <dgm:t>
        <a:bodyPr/>
        <a:lstStyle/>
        <a:p>
          <a:endParaRPr lang="pl-PL"/>
        </a:p>
      </dgm:t>
    </dgm:pt>
    <dgm:pt modelId="{E4FB29D8-98BE-4209-99E9-2429F7A059E5}">
      <dgm:prSet phldrT="[Tekst]"/>
      <dgm:spPr/>
      <dgm:t>
        <a:bodyPr/>
        <a:lstStyle/>
        <a:p>
          <a:r>
            <a:rPr lang="pl-PL" dirty="0"/>
            <a:t>Weryfikacja i analiza danych</a:t>
          </a:r>
        </a:p>
      </dgm:t>
    </dgm:pt>
    <dgm:pt modelId="{EF734681-47E2-41A6-967F-2D38E63F2062}" type="parTrans" cxnId="{089A683B-BF96-4897-A048-8AEFDC6F0CAC}">
      <dgm:prSet/>
      <dgm:spPr/>
      <dgm:t>
        <a:bodyPr/>
        <a:lstStyle/>
        <a:p>
          <a:endParaRPr lang="pl-PL"/>
        </a:p>
      </dgm:t>
    </dgm:pt>
    <dgm:pt modelId="{69FAE364-F65D-447A-900A-8BFA2BBFB03C}" type="sibTrans" cxnId="{089A683B-BF96-4897-A048-8AEFDC6F0CAC}">
      <dgm:prSet/>
      <dgm:spPr/>
      <dgm:t>
        <a:bodyPr/>
        <a:lstStyle/>
        <a:p>
          <a:endParaRPr lang="pl-PL"/>
        </a:p>
      </dgm:t>
    </dgm:pt>
    <dgm:pt modelId="{66F92886-6609-497A-B40E-2FAD19FF5CCD}">
      <dgm:prSet phldrT="[Tekst]"/>
      <dgm:spPr/>
      <dgm:t>
        <a:bodyPr/>
        <a:lstStyle/>
        <a:p>
          <a:r>
            <a:rPr lang="pl-PL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Zebranie danych w bazie.</a:t>
          </a:r>
          <a:endParaRPr lang="pl-PL" dirty="0"/>
        </a:p>
      </dgm:t>
    </dgm:pt>
    <dgm:pt modelId="{6DBB2CB0-7FA5-42F2-8E84-0FB18CB311A4}" type="parTrans" cxnId="{945439B8-C3FF-4407-9472-780FA857D523}">
      <dgm:prSet/>
      <dgm:spPr/>
      <dgm:t>
        <a:bodyPr/>
        <a:lstStyle/>
        <a:p>
          <a:endParaRPr lang="pl-PL"/>
        </a:p>
      </dgm:t>
    </dgm:pt>
    <dgm:pt modelId="{423E3685-3DF5-4BD7-91D5-F13F20BDA559}" type="sibTrans" cxnId="{945439B8-C3FF-4407-9472-780FA857D523}">
      <dgm:prSet/>
      <dgm:spPr/>
      <dgm:t>
        <a:bodyPr/>
        <a:lstStyle/>
        <a:p>
          <a:endParaRPr lang="pl-PL"/>
        </a:p>
      </dgm:t>
    </dgm:pt>
    <dgm:pt modelId="{92D149C8-12D9-4F53-B64D-9D1780EC6F69}">
      <dgm:prSet phldrT="[Tekst]"/>
      <dgm:spPr/>
      <dgm:t>
        <a:bodyPr/>
        <a:lstStyle/>
        <a:p>
          <a:r>
            <a:rPr lang="pl-PL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W przypadku różnic wysokości środków przekraczających 30% między 2020 a 2021 r. weryfikacja danych w programach współpracy.</a:t>
          </a:r>
          <a:endParaRPr lang="pl-PL" dirty="0"/>
        </a:p>
      </dgm:t>
    </dgm:pt>
    <dgm:pt modelId="{ED180285-F1D5-457C-BD8C-2DB8FB5D32A4}" type="parTrans" cxnId="{29C14335-BBF6-4E79-AD3F-F9F5B4489374}">
      <dgm:prSet/>
      <dgm:spPr/>
      <dgm:t>
        <a:bodyPr/>
        <a:lstStyle/>
        <a:p>
          <a:endParaRPr lang="pl-PL"/>
        </a:p>
      </dgm:t>
    </dgm:pt>
    <dgm:pt modelId="{76E962D8-1C9E-4B5D-9BC3-A65D53F61091}" type="sibTrans" cxnId="{29C14335-BBF6-4E79-AD3F-F9F5B4489374}">
      <dgm:prSet/>
      <dgm:spPr/>
      <dgm:t>
        <a:bodyPr/>
        <a:lstStyle/>
        <a:p>
          <a:endParaRPr lang="pl-PL"/>
        </a:p>
      </dgm:t>
    </dgm:pt>
    <dgm:pt modelId="{41EB81D0-2771-4026-A286-20F6E0B2A52D}" type="pres">
      <dgm:prSet presAssocID="{CA03DDE2-7460-4669-B71F-C78138DF5BEB}" presName="rootnode" presStyleCnt="0">
        <dgm:presLayoutVars>
          <dgm:chMax/>
          <dgm:chPref/>
          <dgm:dir/>
          <dgm:animLvl val="lvl"/>
        </dgm:presLayoutVars>
      </dgm:prSet>
      <dgm:spPr/>
    </dgm:pt>
    <dgm:pt modelId="{1111776E-7AB1-4426-9FA4-EDE2CD81BC0E}" type="pres">
      <dgm:prSet presAssocID="{C7D43FA3-F291-488D-A301-AE2993D87242}" presName="composite" presStyleCnt="0"/>
      <dgm:spPr/>
    </dgm:pt>
    <dgm:pt modelId="{00B882F4-75AB-47EE-9A79-7B74B1334D8C}" type="pres">
      <dgm:prSet presAssocID="{C7D43FA3-F291-488D-A301-AE2993D87242}" presName="bentUpArrow1" presStyleLbl="alignImgPlace1" presStyleIdx="0" presStyleCnt="2"/>
      <dgm:spPr/>
    </dgm:pt>
    <dgm:pt modelId="{B8084849-E335-436C-AEEC-41EB0907E959}" type="pres">
      <dgm:prSet presAssocID="{C7D43FA3-F291-488D-A301-AE2993D8724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DDFFA297-3CA3-4DC6-B47A-35976B3E6A42}" type="pres">
      <dgm:prSet presAssocID="{C7D43FA3-F291-488D-A301-AE2993D87242}" presName="ChildText" presStyleLbl="revTx" presStyleIdx="0" presStyleCnt="3" custScaleX="413547" custLinFactX="68868" custLinFactNeighborX="100000" custLinFactNeighborY="4329">
        <dgm:presLayoutVars>
          <dgm:chMax val="0"/>
          <dgm:chPref val="0"/>
          <dgm:bulletEnabled val="1"/>
        </dgm:presLayoutVars>
      </dgm:prSet>
      <dgm:spPr/>
    </dgm:pt>
    <dgm:pt modelId="{1A168241-7FB9-443F-968E-D1111C772881}" type="pres">
      <dgm:prSet presAssocID="{39AF31EA-851F-4EB3-A3A8-3BD5A5F65FA2}" presName="sibTrans" presStyleCnt="0"/>
      <dgm:spPr/>
    </dgm:pt>
    <dgm:pt modelId="{7E1F5A37-8771-4E0F-8380-F46D7D6A6AA0}" type="pres">
      <dgm:prSet presAssocID="{4CBF4407-5E1E-4F4F-A201-92212F51FC52}" presName="composite" presStyleCnt="0"/>
      <dgm:spPr/>
    </dgm:pt>
    <dgm:pt modelId="{477E6ABF-5596-4933-BA5F-0BCBAF3E21FC}" type="pres">
      <dgm:prSet presAssocID="{4CBF4407-5E1E-4F4F-A201-92212F51FC52}" presName="bentUpArrow1" presStyleLbl="alignImgPlace1" presStyleIdx="1" presStyleCnt="2" custLinFactNeighborX="-66875"/>
      <dgm:spPr/>
    </dgm:pt>
    <dgm:pt modelId="{C0591807-682C-4934-A6F6-C8AA828D2C91}" type="pres">
      <dgm:prSet presAssocID="{4CBF4407-5E1E-4F4F-A201-92212F51FC52}" presName="ParentText" presStyleLbl="node1" presStyleIdx="1" presStyleCnt="3" custLinFactNeighborX="-45493" custLinFactNeighborY="-2280">
        <dgm:presLayoutVars>
          <dgm:chMax val="1"/>
          <dgm:chPref val="1"/>
          <dgm:bulletEnabled val="1"/>
        </dgm:presLayoutVars>
      </dgm:prSet>
      <dgm:spPr/>
    </dgm:pt>
    <dgm:pt modelId="{AE82D1A4-7453-4F20-9E7F-9A4DAA138CC0}" type="pres">
      <dgm:prSet presAssocID="{4CBF4407-5E1E-4F4F-A201-92212F51FC52}" presName="ChildText" presStyleLbl="revTx" presStyleIdx="1" presStyleCnt="3" custScaleX="288735" custLinFactNeighborX="58215" custLinFactNeighborY="-5632">
        <dgm:presLayoutVars>
          <dgm:chMax val="0"/>
          <dgm:chPref val="0"/>
          <dgm:bulletEnabled val="1"/>
        </dgm:presLayoutVars>
      </dgm:prSet>
      <dgm:spPr/>
    </dgm:pt>
    <dgm:pt modelId="{B31141AE-FA72-4032-A754-3BE45C072554}" type="pres">
      <dgm:prSet presAssocID="{FC9708BC-199E-48CC-A799-909EC3FAFB44}" presName="sibTrans" presStyleCnt="0"/>
      <dgm:spPr/>
    </dgm:pt>
    <dgm:pt modelId="{8B0E3F83-B757-4CF5-B5D1-EFE5DB924FE9}" type="pres">
      <dgm:prSet presAssocID="{E4FB29D8-98BE-4209-99E9-2429F7A059E5}" presName="composite" presStyleCnt="0"/>
      <dgm:spPr/>
    </dgm:pt>
    <dgm:pt modelId="{9706214F-BAC6-4F59-9DA9-5511F49C6179}" type="pres">
      <dgm:prSet presAssocID="{E4FB29D8-98BE-4209-99E9-2429F7A059E5}" presName="ParentText" presStyleLbl="node1" presStyleIdx="2" presStyleCnt="3" custLinFactNeighborX="-97370" custLinFactNeighborY="760">
        <dgm:presLayoutVars>
          <dgm:chMax val="1"/>
          <dgm:chPref val="1"/>
          <dgm:bulletEnabled val="1"/>
        </dgm:presLayoutVars>
      </dgm:prSet>
      <dgm:spPr/>
    </dgm:pt>
    <dgm:pt modelId="{59A2680B-60E6-4DE8-A89A-21B71E334D1D}" type="pres">
      <dgm:prSet presAssocID="{E4FB29D8-98BE-4209-99E9-2429F7A059E5}" presName="FinalChildText" presStyleLbl="revTx" presStyleIdx="2" presStyleCnt="3" custScaleX="291044" custScaleY="132268" custLinFactNeighborX="-12705" custLinFactNeighborY="5422">
        <dgm:presLayoutVars>
          <dgm:chMax val="0"/>
          <dgm:chPref val="0"/>
          <dgm:bulletEnabled val="1"/>
        </dgm:presLayoutVars>
      </dgm:prSet>
      <dgm:spPr/>
    </dgm:pt>
  </dgm:ptLst>
  <dgm:cxnLst>
    <dgm:cxn modelId="{C55A4008-9E04-4532-8CA4-D93241487C4A}" type="presOf" srcId="{80515C79-18D5-4781-BAEC-ADCE1C68BF73}" destId="{AE82D1A4-7453-4F20-9E7F-9A4DAA138CC0}" srcOrd="0" destOrd="0" presId="urn:microsoft.com/office/officeart/2005/8/layout/StepDownProcess"/>
    <dgm:cxn modelId="{A026921F-CA68-4C10-854E-9F122D6E86D1}" type="presOf" srcId="{CA03DDE2-7460-4669-B71F-C78138DF5BEB}" destId="{41EB81D0-2771-4026-A286-20F6E0B2A52D}" srcOrd="0" destOrd="0" presId="urn:microsoft.com/office/officeart/2005/8/layout/StepDownProcess"/>
    <dgm:cxn modelId="{7AAE8125-31D6-4BB5-9989-5B9A6B331672}" type="presOf" srcId="{B90817F8-D8AE-4EA4-83BF-4CFB41CCC1D2}" destId="{DDFFA297-3CA3-4DC6-B47A-35976B3E6A42}" srcOrd="0" destOrd="0" presId="urn:microsoft.com/office/officeart/2005/8/layout/StepDownProcess"/>
    <dgm:cxn modelId="{29C14335-BBF6-4E79-AD3F-F9F5B4489374}" srcId="{E4FB29D8-98BE-4209-99E9-2429F7A059E5}" destId="{92D149C8-12D9-4F53-B64D-9D1780EC6F69}" srcOrd="1" destOrd="0" parTransId="{ED180285-F1D5-457C-BD8C-2DB8FB5D32A4}" sibTransId="{76E962D8-1C9E-4B5D-9BC3-A65D53F61091}"/>
    <dgm:cxn modelId="{089A683B-BF96-4897-A048-8AEFDC6F0CAC}" srcId="{CA03DDE2-7460-4669-B71F-C78138DF5BEB}" destId="{E4FB29D8-98BE-4209-99E9-2429F7A059E5}" srcOrd="2" destOrd="0" parTransId="{EF734681-47E2-41A6-967F-2D38E63F2062}" sibTransId="{69FAE364-F65D-447A-900A-8BFA2BBFB03C}"/>
    <dgm:cxn modelId="{6D7F3B41-CD8B-45FF-AE39-2673E4C4A5DE}" type="presOf" srcId="{C7D43FA3-F291-488D-A301-AE2993D87242}" destId="{B8084849-E335-436C-AEEC-41EB0907E959}" srcOrd="0" destOrd="0" presId="urn:microsoft.com/office/officeart/2005/8/layout/StepDownProcess"/>
    <dgm:cxn modelId="{AA746B41-4EF5-4958-81B2-D594D9E8A698}" type="presOf" srcId="{92D149C8-12D9-4F53-B64D-9D1780EC6F69}" destId="{59A2680B-60E6-4DE8-A89A-21B71E334D1D}" srcOrd="0" destOrd="1" presId="urn:microsoft.com/office/officeart/2005/8/layout/StepDownProcess"/>
    <dgm:cxn modelId="{F59E3A42-37B8-43E6-A0E8-A1CD74716418}" srcId="{4CBF4407-5E1E-4F4F-A201-92212F51FC52}" destId="{80515C79-18D5-4781-BAEC-ADCE1C68BF73}" srcOrd="0" destOrd="0" parTransId="{ED63A1D7-3A8D-4DC2-BFDF-53C1202BD8C9}" sibTransId="{CFB773C6-62F4-4C6F-B428-CFDCB0392CDD}"/>
    <dgm:cxn modelId="{1AFE7F71-34AA-4F2C-A555-FD549C058AC8}" type="presOf" srcId="{E4FB29D8-98BE-4209-99E9-2429F7A059E5}" destId="{9706214F-BAC6-4F59-9DA9-5511F49C6179}" srcOrd="0" destOrd="0" presId="urn:microsoft.com/office/officeart/2005/8/layout/StepDownProcess"/>
    <dgm:cxn modelId="{6D71CA80-A416-474F-95AF-40B12DF6207E}" srcId="{CA03DDE2-7460-4669-B71F-C78138DF5BEB}" destId="{C7D43FA3-F291-488D-A301-AE2993D87242}" srcOrd="0" destOrd="0" parTransId="{20BF16F6-32CA-4306-8E50-92367638C116}" sibTransId="{39AF31EA-851F-4EB3-A3A8-3BD5A5F65FA2}"/>
    <dgm:cxn modelId="{5AAE1692-A9AB-4749-91C5-C8AA84C213D9}" srcId="{CA03DDE2-7460-4669-B71F-C78138DF5BEB}" destId="{4CBF4407-5E1E-4F4F-A201-92212F51FC52}" srcOrd="1" destOrd="0" parTransId="{E0D5223F-BC8F-4ED9-B415-35459EB07DCD}" sibTransId="{FC9708BC-199E-48CC-A799-909EC3FAFB44}"/>
    <dgm:cxn modelId="{F64CB197-7F51-4C4F-AF35-5F9691BC9879}" type="presOf" srcId="{66F92886-6609-497A-B40E-2FAD19FF5CCD}" destId="{59A2680B-60E6-4DE8-A89A-21B71E334D1D}" srcOrd="0" destOrd="0" presId="urn:microsoft.com/office/officeart/2005/8/layout/StepDownProcess"/>
    <dgm:cxn modelId="{945439B8-C3FF-4407-9472-780FA857D523}" srcId="{E4FB29D8-98BE-4209-99E9-2429F7A059E5}" destId="{66F92886-6609-497A-B40E-2FAD19FF5CCD}" srcOrd="0" destOrd="0" parTransId="{6DBB2CB0-7FA5-42F2-8E84-0FB18CB311A4}" sibTransId="{423E3685-3DF5-4BD7-91D5-F13F20BDA559}"/>
    <dgm:cxn modelId="{4CD2CDC3-792C-4381-91AE-64596C48C122}" type="presOf" srcId="{4CBF4407-5E1E-4F4F-A201-92212F51FC52}" destId="{C0591807-682C-4934-A6F6-C8AA828D2C91}" srcOrd="0" destOrd="0" presId="urn:microsoft.com/office/officeart/2005/8/layout/StepDownProcess"/>
    <dgm:cxn modelId="{771F1ADD-896C-46D9-AE76-9FA93CE89904}" srcId="{C7D43FA3-F291-488D-A301-AE2993D87242}" destId="{B90817F8-D8AE-4EA4-83BF-4CFB41CCC1D2}" srcOrd="0" destOrd="0" parTransId="{6F33EE5B-1118-455B-BD40-DBF1ECC3B8F5}" sibTransId="{5C81E134-631A-4249-A6BD-147D4EAA0331}"/>
    <dgm:cxn modelId="{2FE6E627-B313-4742-B178-D61B3A7C20E2}" type="presParOf" srcId="{41EB81D0-2771-4026-A286-20F6E0B2A52D}" destId="{1111776E-7AB1-4426-9FA4-EDE2CD81BC0E}" srcOrd="0" destOrd="0" presId="urn:microsoft.com/office/officeart/2005/8/layout/StepDownProcess"/>
    <dgm:cxn modelId="{5874DBB9-C7B1-421E-86B9-831F4BD3BB0A}" type="presParOf" srcId="{1111776E-7AB1-4426-9FA4-EDE2CD81BC0E}" destId="{00B882F4-75AB-47EE-9A79-7B74B1334D8C}" srcOrd="0" destOrd="0" presId="urn:microsoft.com/office/officeart/2005/8/layout/StepDownProcess"/>
    <dgm:cxn modelId="{E0601F92-8BB4-435C-872F-CC485BECE60B}" type="presParOf" srcId="{1111776E-7AB1-4426-9FA4-EDE2CD81BC0E}" destId="{B8084849-E335-436C-AEEC-41EB0907E959}" srcOrd="1" destOrd="0" presId="urn:microsoft.com/office/officeart/2005/8/layout/StepDownProcess"/>
    <dgm:cxn modelId="{8F912261-42E3-4498-937B-A5C5E4D2552B}" type="presParOf" srcId="{1111776E-7AB1-4426-9FA4-EDE2CD81BC0E}" destId="{DDFFA297-3CA3-4DC6-B47A-35976B3E6A42}" srcOrd="2" destOrd="0" presId="urn:microsoft.com/office/officeart/2005/8/layout/StepDownProcess"/>
    <dgm:cxn modelId="{3F5233B4-C462-442B-941F-63D68CC9EB1D}" type="presParOf" srcId="{41EB81D0-2771-4026-A286-20F6E0B2A52D}" destId="{1A168241-7FB9-443F-968E-D1111C772881}" srcOrd="1" destOrd="0" presId="urn:microsoft.com/office/officeart/2005/8/layout/StepDownProcess"/>
    <dgm:cxn modelId="{BE84C400-A095-419B-8097-22FCD9CC6E8A}" type="presParOf" srcId="{41EB81D0-2771-4026-A286-20F6E0B2A52D}" destId="{7E1F5A37-8771-4E0F-8380-F46D7D6A6AA0}" srcOrd="2" destOrd="0" presId="urn:microsoft.com/office/officeart/2005/8/layout/StepDownProcess"/>
    <dgm:cxn modelId="{D0E3C027-5553-4490-B966-31410F2FE4B3}" type="presParOf" srcId="{7E1F5A37-8771-4E0F-8380-F46D7D6A6AA0}" destId="{477E6ABF-5596-4933-BA5F-0BCBAF3E21FC}" srcOrd="0" destOrd="0" presId="urn:microsoft.com/office/officeart/2005/8/layout/StepDownProcess"/>
    <dgm:cxn modelId="{5701636A-6080-4083-8BBB-171A4AA5A566}" type="presParOf" srcId="{7E1F5A37-8771-4E0F-8380-F46D7D6A6AA0}" destId="{C0591807-682C-4934-A6F6-C8AA828D2C91}" srcOrd="1" destOrd="0" presId="urn:microsoft.com/office/officeart/2005/8/layout/StepDownProcess"/>
    <dgm:cxn modelId="{5AB453B8-072F-4D77-857D-D0CB0C5087FD}" type="presParOf" srcId="{7E1F5A37-8771-4E0F-8380-F46D7D6A6AA0}" destId="{AE82D1A4-7453-4F20-9E7F-9A4DAA138CC0}" srcOrd="2" destOrd="0" presId="urn:microsoft.com/office/officeart/2005/8/layout/StepDownProcess"/>
    <dgm:cxn modelId="{9285E1A5-2C51-49CB-8ACE-8C5DA0DBFB51}" type="presParOf" srcId="{41EB81D0-2771-4026-A286-20F6E0B2A52D}" destId="{B31141AE-FA72-4032-A754-3BE45C072554}" srcOrd="3" destOrd="0" presId="urn:microsoft.com/office/officeart/2005/8/layout/StepDownProcess"/>
    <dgm:cxn modelId="{B24A24CA-7183-46E0-ABCD-945225FA0AE5}" type="presParOf" srcId="{41EB81D0-2771-4026-A286-20F6E0B2A52D}" destId="{8B0E3F83-B757-4CF5-B5D1-EFE5DB924FE9}" srcOrd="4" destOrd="0" presId="urn:microsoft.com/office/officeart/2005/8/layout/StepDownProcess"/>
    <dgm:cxn modelId="{24D67125-016D-4894-9510-E916689130DC}" type="presParOf" srcId="{8B0E3F83-B757-4CF5-B5D1-EFE5DB924FE9}" destId="{9706214F-BAC6-4F59-9DA9-5511F49C6179}" srcOrd="0" destOrd="0" presId="urn:microsoft.com/office/officeart/2005/8/layout/StepDownProcess"/>
    <dgm:cxn modelId="{44C25146-5014-434F-AE30-7D860D1E0696}" type="presParOf" srcId="{8B0E3F83-B757-4CF5-B5D1-EFE5DB924FE9}" destId="{59A2680B-60E6-4DE8-A89A-21B71E334D1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DB3C67-2EDD-47FF-8CD6-61347A79925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1B99424-DE66-4451-ABA0-3BB1AF0EE92E}">
      <dgm:prSet phldrT="[Tekst]"/>
      <dgm:spPr/>
      <dgm:t>
        <a:bodyPr/>
        <a:lstStyle/>
        <a:p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16 odpowiedzi z samorządów wojewódzkich (100%),</a:t>
          </a:r>
          <a:endParaRPr lang="pl-PL" dirty="0"/>
        </a:p>
      </dgm:t>
    </dgm:pt>
    <dgm:pt modelId="{1DA98080-A76B-4ECB-8ACD-E159EFB81F62}" type="parTrans" cxnId="{30C13708-C87D-481F-9105-B66C111A35C4}">
      <dgm:prSet/>
      <dgm:spPr/>
      <dgm:t>
        <a:bodyPr/>
        <a:lstStyle/>
        <a:p>
          <a:endParaRPr lang="pl-PL"/>
        </a:p>
      </dgm:t>
    </dgm:pt>
    <dgm:pt modelId="{ACC0B73E-27DE-463A-A502-B454E2347E8D}" type="sibTrans" cxnId="{30C13708-C87D-481F-9105-B66C111A35C4}">
      <dgm:prSet/>
      <dgm:spPr/>
      <dgm:t>
        <a:bodyPr/>
        <a:lstStyle/>
        <a:p>
          <a:endParaRPr lang="pl-PL"/>
        </a:p>
      </dgm:t>
    </dgm:pt>
    <dgm:pt modelId="{A876A5D4-D59D-42B1-B4DB-9EEB602BAB7E}">
      <dgm:prSet phldrT="[Tekst]"/>
      <dgm:spPr/>
      <dgm:t>
        <a:bodyPr/>
        <a:lstStyle/>
        <a:p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189 odpowiedzi z samorządów powiatowych (na łącznie 314 – 60,2%),</a:t>
          </a:r>
          <a:endParaRPr lang="pl-PL" dirty="0"/>
        </a:p>
      </dgm:t>
    </dgm:pt>
    <dgm:pt modelId="{81A925EE-87E8-470D-97BD-28330E34D434}" type="parTrans" cxnId="{3CC6B400-1AE2-440E-B448-B87A1F469AEA}">
      <dgm:prSet/>
      <dgm:spPr/>
      <dgm:t>
        <a:bodyPr/>
        <a:lstStyle/>
        <a:p>
          <a:endParaRPr lang="pl-PL"/>
        </a:p>
      </dgm:t>
    </dgm:pt>
    <dgm:pt modelId="{05B638EE-6CFA-48FF-9165-419F0EDC3D45}" type="sibTrans" cxnId="{3CC6B400-1AE2-440E-B448-B87A1F469AEA}">
      <dgm:prSet/>
      <dgm:spPr/>
      <dgm:t>
        <a:bodyPr/>
        <a:lstStyle/>
        <a:p>
          <a:endParaRPr lang="pl-PL"/>
        </a:p>
      </dgm:t>
    </dgm:pt>
    <dgm:pt modelId="{B52567FD-FFAF-43F8-9108-F31A94B9B70C}">
      <dgm:prSet phldrT="[Tekst]"/>
      <dgm:spPr/>
      <dgm:t>
        <a:bodyPr/>
        <a:lstStyle/>
        <a:p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1243 odpowiedzi z samorządów gminnych (na łącznie 2477 – 50,2 %)</a:t>
          </a:r>
          <a:endParaRPr lang="pl-PL" dirty="0"/>
        </a:p>
      </dgm:t>
    </dgm:pt>
    <dgm:pt modelId="{3CD089A2-545C-43D7-B477-E73FDA4AE6AA}" type="parTrans" cxnId="{18D8D75B-0335-4E45-97EA-C933071F6B10}">
      <dgm:prSet/>
      <dgm:spPr/>
      <dgm:t>
        <a:bodyPr/>
        <a:lstStyle/>
        <a:p>
          <a:endParaRPr lang="pl-PL"/>
        </a:p>
      </dgm:t>
    </dgm:pt>
    <dgm:pt modelId="{5B669ADD-3544-4D99-971D-24604B77D0FC}" type="sibTrans" cxnId="{18D8D75B-0335-4E45-97EA-C933071F6B10}">
      <dgm:prSet/>
      <dgm:spPr/>
      <dgm:t>
        <a:bodyPr/>
        <a:lstStyle/>
        <a:p>
          <a:endParaRPr lang="pl-PL"/>
        </a:p>
      </dgm:t>
    </dgm:pt>
    <dgm:pt modelId="{6113294C-9D6C-4909-B159-C3BB575C737D}" type="pres">
      <dgm:prSet presAssocID="{E5DB3C67-2EDD-47FF-8CD6-61347A799253}" presName="linear" presStyleCnt="0">
        <dgm:presLayoutVars>
          <dgm:dir/>
          <dgm:animLvl val="lvl"/>
          <dgm:resizeHandles val="exact"/>
        </dgm:presLayoutVars>
      </dgm:prSet>
      <dgm:spPr/>
    </dgm:pt>
    <dgm:pt modelId="{D40A6DCB-8244-4F01-8614-9382366FD7B6}" type="pres">
      <dgm:prSet presAssocID="{01B99424-DE66-4451-ABA0-3BB1AF0EE92E}" presName="parentLin" presStyleCnt="0"/>
      <dgm:spPr/>
    </dgm:pt>
    <dgm:pt modelId="{B56EB423-E141-4B2C-8BCD-8DF3E6286C17}" type="pres">
      <dgm:prSet presAssocID="{01B99424-DE66-4451-ABA0-3BB1AF0EE92E}" presName="parentLeftMargin" presStyleLbl="node1" presStyleIdx="0" presStyleCnt="3"/>
      <dgm:spPr/>
    </dgm:pt>
    <dgm:pt modelId="{DF61604A-B19B-4940-A799-3DFC58605A3C}" type="pres">
      <dgm:prSet presAssocID="{01B99424-DE66-4451-ABA0-3BB1AF0EE92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9B397E2-0564-44D4-A364-2C1136479376}" type="pres">
      <dgm:prSet presAssocID="{01B99424-DE66-4451-ABA0-3BB1AF0EE92E}" presName="negativeSpace" presStyleCnt="0"/>
      <dgm:spPr/>
    </dgm:pt>
    <dgm:pt modelId="{D7409A21-FA42-4CB3-B879-D55252F68036}" type="pres">
      <dgm:prSet presAssocID="{01B99424-DE66-4451-ABA0-3BB1AF0EE92E}" presName="childText" presStyleLbl="conFgAcc1" presStyleIdx="0" presStyleCnt="3">
        <dgm:presLayoutVars>
          <dgm:bulletEnabled val="1"/>
        </dgm:presLayoutVars>
      </dgm:prSet>
      <dgm:spPr/>
    </dgm:pt>
    <dgm:pt modelId="{DF33633E-CE7E-4E6F-89DE-433C5AA553CB}" type="pres">
      <dgm:prSet presAssocID="{ACC0B73E-27DE-463A-A502-B454E2347E8D}" presName="spaceBetweenRectangles" presStyleCnt="0"/>
      <dgm:spPr/>
    </dgm:pt>
    <dgm:pt modelId="{ADE99C9B-BAE8-48B8-B393-79809F7E29AD}" type="pres">
      <dgm:prSet presAssocID="{A876A5D4-D59D-42B1-B4DB-9EEB602BAB7E}" presName="parentLin" presStyleCnt="0"/>
      <dgm:spPr/>
    </dgm:pt>
    <dgm:pt modelId="{4B604012-30D8-41F3-907B-6A6DD63387C6}" type="pres">
      <dgm:prSet presAssocID="{A876A5D4-D59D-42B1-B4DB-9EEB602BAB7E}" presName="parentLeftMargin" presStyleLbl="node1" presStyleIdx="0" presStyleCnt="3"/>
      <dgm:spPr/>
    </dgm:pt>
    <dgm:pt modelId="{5CCC8D69-D989-4EC6-8E4C-EF02660A868C}" type="pres">
      <dgm:prSet presAssocID="{A876A5D4-D59D-42B1-B4DB-9EEB602BAB7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FD89711-717C-4866-9E34-E30FC78B79B3}" type="pres">
      <dgm:prSet presAssocID="{A876A5D4-D59D-42B1-B4DB-9EEB602BAB7E}" presName="negativeSpace" presStyleCnt="0"/>
      <dgm:spPr/>
    </dgm:pt>
    <dgm:pt modelId="{D57B6AB3-81D2-47B0-883D-A44DA9EC6E2F}" type="pres">
      <dgm:prSet presAssocID="{A876A5D4-D59D-42B1-B4DB-9EEB602BAB7E}" presName="childText" presStyleLbl="conFgAcc1" presStyleIdx="1" presStyleCnt="3">
        <dgm:presLayoutVars>
          <dgm:bulletEnabled val="1"/>
        </dgm:presLayoutVars>
      </dgm:prSet>
      <dgm:spPr/>
    </dgm:pt>
    <dgm:pt modelId="{295BFD8A-53F7-4D4F-919F-3543F391524D}" type="pres">
      <dgm:prSet presAssocID="{05B638EE-6CFA-48FF-9165-419F0EDC3D45}" presName="spaceBetweenRectangles" presStyleCnt="0"/>
      <dgm:spPr/>
    </dgm:pt>
    <dgm:pt modelId="{947902F6-5086-4219-8EAD-2FA8EA0663DE}" type="pres">
      <dgm:prSet presAssocID="{B52567FD-FFAF-43F8-9108-F31A94B9B70C}" presName="parentLin" presStyleCnt="0"/>
      <dgm:spPr/>
    </dgm:pt>
    <dgm:pt modelId="{4AB846AB-6E94-47C4-9778-581A2AAC7D39}" type="pres">
      <dgm:prSet presAssocID="{B52567FD-FFAF-43F8-9108-F31A94B9B70C}" presName="parentLeftMargin" presStyleLbl="node1" presStyleIdx="1" presStyleCnt="3"/>
      <dgm:spPr/>
    </dgm:pt>
    <dgm:pt modelId="{85232646-E659-4E18-A8F7-9D323E687420}" type="pres">
      <dgm:prSet presAssocID="{B52567FD-FFAF-43F8-9108-F31A94B9B70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CE270F4-7635-4CBE-AA74-41ACD05A9E46}" type="pres">
      <dgm:prSet presAssocID="{B52567FD-FFAF-43F8-9108-F31A94B9B70C}" presName="negativeSpace" presStyleCnt="0"/>
      <dgm:spPr/>
    </dgm:pt>
    <dgm:pt modelId="{6B79951E-7A26-451D-BFE7-5B006488B5B7}" type="pres">
      <dgm:prSet presAssocID="{B52567FD-FFAF-43F8-9108-F31A94B9B70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CC6B400-1AE2-440E-B448-B87A1F469AEA}" srcId="{E5DB3C67-2EDD-47FF-8CD6-61347A799253}" destId="{A876A5D4-D59D-42B1-B4DB-9EEB602BAB7E}" srcOrd="1" destOrd="0" parTransId="{81A925EE-87E8-470D-97BD-28330E34D434}" sibTransId="{05B638EE-6CFA-48FF-9165-419F0EDC3D45}"/>
    <dgm:cxn modelId="{30C13708-C87D-481F-9105-B66C111A35C4}" srcId="{E5DB3C67-2EDD-47FF-8CD6-61347A799253}" destId="{01B99424-DE66-4451-ABA0-3BB1AF0EE92E}" srcOrd="0" destOrd="0" parTransId="{1DA98080-A76B-4ECB-8ACD-E159EFB81F62}" sibTransId="{ACC0B73E-27DE-463A-A502-B454E2347E8D}"/>
    <dgm:cxn modelId="{18D8D75B-0335-4E45-97EA-C933071F6B10}" srcId="{E5DB3C67-2EDD-47FF-8CD6-61347A799253}" destId="{B52567FD-FFAF-43F8-9108-F31A94B9B70C}" srcOrd="2" destOrd="0" parTransId="{3CD089A2-545C-43D7-B477-E73FDA4AE6AA}" sibTransId="{5B669ADD-3544-4D99-971D-24604B77D0FC}"/>
    <dgm:cxn modelId="{C7498B8C-9DD4-4E6C-BAD2-AF06CFE2B8A4}" type="presOf" srcId="{01B99424-DE66-4451-ABA0-3BB1AF0EE92E}" destId="{B56EB423-E141-4B2C-8BCD-8DF3E6286C17}" srcOrd="0" destOrd="0" presId="urn:microsoft.com/office/officeart/2005/8/layout/list1"/>
    <dgm:cxn modelId="{713E9695-79D4-4D15-88A3-44A2316287A2}" type="presOf" srcId="{A876A5D4-D59D-42B1-B4DB-9EEB602BAB7E}" destId="{4B604012-30D8-41F3-907B-6A6DD63387C6}" srcOrd="0" destOrd="0" presId="urn:microsoft.com/office/officeart/2005/8/layout/list1"/>
    <dgm:cxn modelId="{3B4209A7-75A5-4641-B871-DEE34F7236E9}" type="presOf" srcId="{B52567FD-FFAF-43F8-9108-F31A94B9B70C}" destId="{4AB846AB-6E94-47C4-9778-581A2AAC7D39}" srcOrd="0" destOrd="0" presId="urn:microsoft.com/office/officeart/2005/8/layout/list1"/>
    <dgm:cxn modelId="{FC0A5CB2-46FB-4896-B586-8D8DCF77AD0E}" type="presOf" srcId="{A876A5D4-D59D-42B1-B4DB-9EEB602BAB7E}" destId="{5CCC8D69-D989-4EC6-8E4C-EF02660A868C}" srcOrd="1" destOrd="0" presId="urn:microsoft.com/office/officeart/2005/8/layout/list1"/>
    <dgm:cxn modelId="{CF026AC6-0ECB-4E6B-8ED7-C7C0108E9A42}" type="presOf" srcId="{E5DB3C67-2EDD-47FF-8CD6-61347A799253}" destId="{6113294C-9D6C-4909-B159-C3BB575C737D}" srcOrd="0" destOrd="0" presId="urn:microsoft.com/office/officeart/2005/8/layout/list1"/>
    <dgm:cxn modelId="{33D3F6E0-7D37-4B87-845C-7F5CB259773F}" type="presOf" srcId="{01B99424-DE66-4451-ABA0-3BB1AF0EE92E}" destId="{DF61604A-B19B-4940-A799-3DFC58605A3C}" srcOrd="1" destOrd="0" presId="urn:microsoft.com/office/officeart/2005/8/layout/list1"/>
    <dgm:cxn modelId="{03E707FC-B6B8-4A6C-B13E-4EF167444BD9}" type="presOf" srcId="{B52567FD-FFAF-43F8-9108-F31A94B9B70C}" destId="{85232646-E659-4E18-A8F7-9D323E687420}" srcOrd="1" destOrd="0" presId="urn:microsoft.com/office/officeart/2005/8/layout/list1"/>
    <dgm:cxn modelId="{E083EB72-EF25-4C72-B7D5-46E347036886}" type="presParOf" srcId="{6113294C-9D6C-4909-B159-C3BB575C737D}" destId="{D40A6DCB-8244-4F01-8614-9382366FD7B6}" srcOrd="0" destOrd="0" presId="urn:microsoft.com/office/officeart/2005/8/layout/list1"/>
    <dgm:cxn modelId="{A7815203-30CD-4575-ACA9-A7B518D2B813}" type="presParOf" srcId="{D40A6DCB-8244-4F01-8614-9382366FD7B6}" destId="{B56EB423-E141-4B2C-8BCD-8DF3E6286C17}" srcOrd="0" destOrd="0" presId="urn:microsoft.com/office/officeart/2005/8/layout/list1"/>
    <dgm:cxn modelId="{DDCB182B-03E6-4CA5-A3D2-5C3EF7A071C0}" type="presParOf" srcId="{D40A6DCB-8244-4F01-8614-9382366FD7B6}" destId="{DF61604A-B19B-4940-A799-3DFC58605A3C}" srcOrd="1" destOrd="0" presId="urn:microsoft.com/office/officeart/2005/8/layout/list1"/>
    <dgm:cxn modelId="{464678F0-487D-42D3-916C-F7B339643783}" type="presParOf" srcId="{6113294C-9D6C-4909-B159-C3BB575C737D}" destId="{89B397E2-0564-44D4-A364-2C1136479376}" srcOrd="1" destOrd="0" presId="urn:microsoft.com/office/officeart/2005/8/layout/list1"/>
    <dgm:cxn modelId="{4AE0BA6D-EF5F-48D6-ABF1-CB6F27322C13}" type="presParOf" srcId="{6113294C-9D6C-4909-B159-C3BB575C737D}" destId="{D7409A21-FA42-4CB3-B879-D55252F68036}" srcOrd="2" destOrd="0" presId="urn:microsoft.com/office/officeart/2005/8/layout/list1"/>
    <dgm:cxn modelId="{80C4F77E-021B-41BE-BA6F-7CE02D9BA202}" type="presParOf" srcId="{6113294C-9D6C-4909-B159-C3BB575C737D}" destId="{DF33633E-CE7E-4E6F-89DE-433C5AA553CB}" srcOrd="3" destOrd="0" presId="urn:microsoft.com/office/officeart/2005/8/layout/list1"/>
    <dgm:cxn modelId="{7F818675-6EC1-47B1-8211-047CAB61A0E2}" type="presParOf" srcId="{6113294C-9D6C-4909-B159-C3BB575C737D}" destId="{ADE99C9B-BAE8-48B8-B393-79809F7E29AD}" srcOrd="4" destOrd="0" presId="urn:microsoft.com/office/officeart/2005/8/layout/list1"/>
    <dgm:cxn modelId="{8417742C-79A9-484B-B063-F5D5A5C6DF04}" type="presParOf" srcId="{ADE99C9B-BAE8-48B8-B393-79809F7E29AD}" destId="{4B604012-30D8-41F3-907B-6A6DD63387C6}" srcOrd="0" destOrd="0" presId="urn:microsoft.com/office/officeart/2005/8/layout/list1"/>
    <dgm:cxn modelId="{F12EC2E1-BCD3-4AF3-8689-32246A761350}" type="presParOf" srcId="{ADE99C9B-BAE8-48B8-B393-79809F7E29AD}" destId="{5CCC8D69-D989-4EC6-8E4C-EF02660A868C}" srcOrd="1" destOrd="0" presId="urn:microsoft.com/office/officeart/2005/8/layout/list1"/>
    <dgm:cxn modelId="{0DD05251-B041-4211-A64A-A328EB83D5B5}" type="presParOf" srcId="{6113294C-9D6C-4909-B159-C3BB575C737D}" destId="{3FD89711-717C-4866-9E34-E30FC78B79B3}" srcOrd="5" destOrd="0" presId="urn:microsoft.com/office/officeart/2005/8/layout/list1"/>
    <dgm:cxn modelId="{B18E8272-B16F-4703-A0F2-F8536584CB57}" type="presParOf" srcId="{6113294C-9D6C-4909-B159-C3BB575C737D}" destId="{D57B6AB3-81D2-47B0-883D-A44DA9EC6E2F}" srcOrd="6" destOrd="0" presId="urn:microsoft.com/office/officeart/2005/8/layout/list1"/>
    <dgm:cxn modelId="{1FF1FE3C-3C61-4A54-BB71-D36BB27DCC7A}" type="presParOf" srcId="{6113294C-9D6C-4909-B159-C3BB575C737D}" destId="{295BFD8A-53F7-4D4F-919F-3543F391524D}" srcOrd="7" destOrd="0" presId="urn:microsoft.com/office/officeart/2005/8/layout/list1"/>
    <dgm:cxn modelId="{19B76A71-D213-4AD8-AA69-8825A220D835}" type="presParOf" srcId="{6113294C-9D6C-4909-B159-C3BB575C737D}" destId="{947902F6-5086-4219-8EAD-2FA8EA0663DE}" srcOrd="8" destOrd="0" presId="urn:microsoft.com/office/officeart/2005/8/layout/list1"/>
    <dgm:cxn modelId="{15060A65-BB2F-4311-9EB9-714069262975}" type="presParOf" srcId="{947902F6-5086-4219-8EAD-2FA8EA0663DE}" destId="{4AB846AB-6E94-47C4-9778-581A2AAC7D39}" srcOrd="0" destOrd="0" presId="urn:microsoft.com/office/officeart/2005/8/layout/list1"/>
    <dgm:cxn modelId="{07656FCB-05EE-4DA3-98E7-AB584224A855}" type="presParOf" srcId="{947902F6-5086-4219-8EAD-2FA8EA0663DE}" destId="{85232646-E659-4E18-A8F7-9D323E687420}" srcOrd="1" destOrd="0" presId="urn:microsoft.com/office/officeart/2005/8/layout/list1"/>
    <dgm:cxn modelId="{BE184682-1AAF-4B2E-ADF9-8867A97E9D75}" type="presParOf" srcId="{6113294C-9D6C-4909-B159-C3BB575C737D}" destId="{9CE270F4-7635-4CBE-AA74-41ACD05A9E46}" srcOrd="9" destOrd="0" presId="urn:microsoft.com/office/officeart/2005/8/layout/list1"/>
    <dgm:cxn modelId="{3CEA9362-0AE3-46AA-A07A-C0090A38B601}" type="presParOf" srcId="{6113294C-9D6C-4909-B159-C3BB575C737D}" destId="{6B79951E-7A26-451D-BFE7-5B006488B5B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17BFCC-A75E-451B-9EE3-B930AB6249F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FB8F5A9-56B6-4AE2-BB65-1D128D254055}">
      <dgm:prSet phldrT="[Tekst]"/>
      <dgm:spPr/>
      <dgm:t>
        <a:bodyPr/>
        <a:lstStyle/>
        <a:p>
          <a:r>
            <a:rPr lang="pl-PL" b="1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Stosunkowo znaczący przyrost środków na współpracę .</a:t>
          </a:r>
          <a:endParaRPr lang="pl-PL" dirty="0"/>
        </a:p>
      </dgm:t>
    </dgm:pt>
    <dgm:pt modelId="{1A932CAD-9E40-4D39-AA0A-280E087404FB}" type="parTrans" cxnId="{5A9ED309-646D-4701-9C2D-ADE8874D4566}">
      <dgm:prSet/>
      <dgm:spPr/>
      <dgm:t>
        <a:bodyPr/>
        <a:lstStyle/>
        <a:p>
          <a:endParaRPr lang="pl-PL"/>
        </a:p>
      </dgm:t>
    </dgm:pt>
    <dgm:pt modelId="{2AD26B94-0CDC-4DA4-B6E2-AC7DF22D567E}" type="sibTrans" cxnId="{5A9ED309-646D-4701-9C2D-ADE8874D4566}">
      <dgm:prSet/>
      <dgm:spPr/>
      <dgm:t>
        <a:bodyPr/>
        <a:lstStyle/>
        <a:p>
          <a:endParaRPr lang="pl-PL"/>
        </a:p>
      </dgm:t>
    </dgm:pt>
    <dgm:pt modelId="{86786838-9675-4E45-B547-B78567368652}">
      <dgm:prSet phldrT="[Tekst]"/>
      <dgm:spPr/>
      <dgm:t>
        <a:bodyPr/>
        <a:lstStyle/>
        <a:p>
          <a:r>
            <a:rPr lang="pl-PL" b="1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Gminy i miasta województw kujawsko-pomorskiego i dolnośląskiego.</a:t>
          </a:r>
          <a:endParaRPr lang="pl-PL" dirty="0"/>
        </a:p>
      </dgm:t>
    </dgm:pt>
    <dgm:pt modelId="{74168D3E-F5EE-4C48-8F19-F4C5DCCD034C}" type="parTrans" cxnId="{5F021E2F-01C0-43C1-AC5A-7EAD8EA73381}">
      <dgm:prSet/>
      <dgm:spPr/>
      <dgm:t>
        <a:bodyPr/>
        <a:lstStyle/>
        <a:p>
          <a:endParaRPr lang="pl-PL"/>
        </a:p>
      </dgm:t>
    </dgm:pt>
    <dgm:pt modelId="{465876AE-FC73-4A25-B48A-74F64762FF38}" type="sibTrans" cxnId="{5F021E2F-01C0-43C1-AC5A-7EAD8EA73381}">
      <dgm:prSet/>
      <dgm:spPr/>
      <dgm:t>
        <a:bodyPr/>
        <a:lstStyle/>
        <a:p>
          <a:endParaRPr lang="pl-PL"/>
        </a:p>
      </dgm:t>
    </dgm:pt>
    <dgm:pt modelId="{6B0DB65D-840C-4265-A64E-5E1BED28B2CF}">
      <dgm:prSet phldrT="[Tekst]"/>
      <dgm:spPr/>
      <dgm:t>
        <a:bodyPr/>
        <a:lstStyle/>
        <a:p>
          <a:r>
            <a:rPr lang="pl-PL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Stosunkowo niewielki (na poziomie inflacji lub nieco powyżej) przyrost środków na współpracę.</a:t>
          </a:r>
          <a:endParaRPr lang="pl-PL" dirty="0"/>
        </a:p>
      </dgm:t>
    </dgm:pt>
    <dgm:pt modelId="{E12E178D-8653-4F9B-BA8D-FFE20DE09964}" type="parTrans" cxnId="{091EC672-BFED-4C7E-BC2E-902C5D665EF1}">
      <dgm:prSet/>
      <dgm:spPr/>
      <dgm:t>
        <a:bodyPr/>
        <a:lstStyle/>
        <a:p>
          <a:endParaRPr lang="pl-PL"/>
        </a:p>
      </dgm:t>
    </dgm:pt>
    <dgm:pt modelId="{DA258DA3-D75E-40E5-93E0-76E996B0B61F}" type="sibTrans" cxnId="{091EC672-BFED-4C7E-BC2E-902C5D665EF1}">
      <dgm:prSet/>
      <dgm:spPr/>
      <dgm:t>
        <a:bodyPr/>
        <a:lstStyle/>
        <a:p>
          <a:endParaRPr lang="pl-PL"/>
        </a:p>
      </dgm:t>
    </dgm:pt>
    <dgm:pt modelId="{B76835F1-2723-4324-A81B-A3FF8C93AE15}">
      <dgm:prSet phldrT="[Tekst]"/>
      <dgm:spPr/>
      <dgm:t>
        <a:bodyPr/>
        <a:lstStyle/>
        <a:p>
          <a:r>
            <a:rPr lang="pl-PL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Gminy/miasta </a:t>
          </a:r>
          <a:r>
            <a:rPr lang="pl-PL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województw:</a:t>
          </a:r>
          <a:endParaRPr lang="pl-PL" dirty="0"/>
        </a:p>
      </dgm:t>
    </dgm:pt>
    <dgm:pt modelId="{FA0FAE09-D430-43E2-A5FE-92BC1D49EF59}" type="parTrans" cxnId="{EA616C3B-DCAC-4EED-B54C-57E03D759BD2}">
      <dgm:prSet/>
      <dgm:spPr/>
      <dgm:t>
        <a:bodyPr/>
        <a:lstStyle/>
        <a:p>
          <a:endParaRPr lang="pl-PL"/>
        </a:p>
      </dgm:t>
    </dgm:pt>
    <dgm:pt modelId="{1CBB5BE6-9CCA-4DF7-8BFA-F156B71A8400}" type="sibTrans" cxnId="{EA616C3B-DCAC-4EED-B54C-57E03D759BD2}">
      <dgm:prSet/>
      <dgm:spPr/>
      <dgm:t>
        <a:bodyPr/>
        <a:lstStyle/>
        <a:p>
          <a:endParaRPr lang="pl-PL"/>
        </a:p>
      </dgm:t>
    </dgm:pt>
    <dgm:pt modelId="{E58CC291-AFA6-4409-B4A4-B69846EA9CB1}">
      <dgm:prSet phldrT="[Tekst]"/>
      <dgm:spPr/>
      <dgm:t>
        <a:bodyPr/>
        <a:lstStyle/>
        <a:p>
          <a:r>
            <a:rPr lang="pl-PL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Stosunkowo niewielkie (na poziomie inflacji lub nieco powyżej) obniżenie środków na współpracę:</a:t>
          </a:r>
          <a:endParaRPr lang="pl-PL" dirty="0"/>
        </a:p>
      </dgm:t>
    </dgm:pt>
    <dgm:pt modelId="{E5F5A4E0-E47E-477A-82F5-6EC0097B9877}" type="parTrans" cxnId="{5D1DC6B3-ED1E-4870-A4C0-CEA642C16C39}">
      <dgm:prSet/>
      <dgm:spPr/>
      <dgm:t>
        <a:bodyPr/>
        <a:lstStyle/>
        <a:p>
          <a:endParaRPr lang="pl-PL"/>
        </a:p>
      </dgm:t>
    </dgm:pt>
    <dgm:pt modelId="{E90A3A15-7270-4AF6-B369-56DB42A34F55}" type="sibTrans" cxnId="{5D1DC6B3-ED1E-4870-A4C0-CEA642C16C39}">
      <dgm:prSet/>
      <dgm:spPr/>
      <dgm:t>
        <a:bodyPr/>
        <a:lstStyle/>
        <a:p>
          <a:endParaRPr lang="pl-PL"/>
        </a:p>
      </dgm:t>
    </dgm:pt>
    <dgm:pt modelId="{2693C56E-F4B4-4EBB-A9F9-1CFF38F7FF99}">
      <dgm:prSet phldrT="[Tekst]"/>
      <dgm:spPr/>
      <dgm:t>
        <a:bodyPr/>
        <a:lstStyle/>
        <a:p>
          <a:r>
            <a:rPr lang="pl-PL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Gminy/miasta </a:t>
          </a:r>
          <a:r>
            <a:rPr lang="pl-PL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województw: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1C5892-B270-46AC-BDDF-D731334D60A9}" type="parTrans" cxnId="{8717324F-B899-4A66-8913-566E400F6828}">
      <dgm:prSet/>
      <dgm:spPr/>
      <dgm:t>
        <a:bodyPr/>
        <a:lstStyle/>
        <a:p>
          <a:endParaRPr lang="pl-PL"/>
        </a:p>
      </dgm:t>
    </dgm:pt>
    <dgm:pt modelId="{49A6FA5C-DC3A-4FFA-BC21-0D489996D20C}" type="sibTrans" cxnId="{8717324F-B899-4A66-8913-566E400F6828}">
      <dgm:prSet/>
      <dgm:spPr/>
      <dgm:t>
        <a:bodyPr/>
        <a:lstStyle/>
        <a:p>
          <a:endParaRPr lang="pl-PL"/>
        </a:p>
      </dgm:t>
    </dgm:pt>
    <dgm:pt modelId="{B804ED39-C186-4ACC-B511-67D58063657D}">
      <dgm:prSet/>
      <dgm:spPr/>
      <dgm:t>
        <a:bodyPr/>
        <a:lstStyle/>
        <a:p>
          <a:r>
            <a:rPr lang="pl-PL" b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lubelskiego,</a:t>
          </a:r>
          <a:endParaRPr lang="pl-PL" b="1" dirty="0"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BFE7E2A9-F024-4514-887E-4157EA6C484E}" type="parTrans" cxnId="{CAF7A219-67F4-4DA3-84A0-09651CCBFBA6}">
      <dgm:prSet/>
      <dgm:spPr/>
      <dgm:t>
        <a:bodyPr/>
        <a:lstStyle/>
        <a:p>
          <a:endParaRPr lang="pl-PL"/>
        </a:p>
      </dgm:t>
    </dgm:pt>
    <dgm:pt modelId="{ABBDC22B-4DA4-412D-9236-80049DFEB951}" type="sibTrans" cxnId="{CAF7A219-67F4-4DA3-84A0-09651CCBFBA6}">
      <dgm:prSet/>
      <dgm:spPr/>
      <dgm:t>
        <a:bodyPr/>
        <a:lstStyle/>
        <a:p>
          <a:endParaRPr lang="pl-PL"/>
        </a:p>
      </dgm:t>
    </dgm:pt>
    <dgm:pt modelId="{3A43BDC6-4F64-4857-B139-40FB08175FDC}">
      <dgm:prSet/>
      <dgm:spPr/>
      <dgm:t>
        <a:bodyPr/>
        <a:lstStyle/>
        <a:p>
          <a:r>
            <a:rPr lang="pl-PL" b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opolskiego,</a:t>
          </a:r>
          <a:endParaRPr lang="pl-PL" b="1" dirty="0"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009D6FA4-C367-4C25-B3A7-A0DD8CF3004F}" type="parTrans" cxnId="{3DD8EED3-AA78-40BC-8923-65F0B08A6EDD}">
      <dgm:prSet/>
      <dgm:spPr/>
      <dgm:t>
        <a:bodyPr/>
        <a:lstStyle/>
        <a:p>
          <a:endParaRPr lang="pl-PL"/>
        </a:p>
      </dgm:t>
    </dgm:pt>
    <dgm:pt modelId="{49CB5C6F-4815-494D-B50C-BB109E3F4F69}" type="sibTrans" cxnId="{3DD8EED3-AA78-40BC-8923-65F0B08A6EDD}">
      <dgm:prSet/>
      <dgm:spPr/>
      <dgm:t>
        <a:bodyPr/>
        <a:lstStyle/>
        <a:p>
          <a:endParaRPr lang="pl-PL"/>
        </a:p>
      </dgm:t>
    </dgm:pt>
    <dgm:pt modelId="{7009EAE4-0E84-41E7-A0BB-8B25B9819EEA}">
      <dgm:prSet/>
      <dgm:spPr/>
      <dgm:t>
        <a:bodyPr/>
        <a:lstStyle/>
        <a:p>
          <a:r>
            <a:rPr lang="pl-PL" b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podkarpackiego,</a:t>
          </a:r>
          <a:endParaRPr lang="pl-PL" b="1" dirty="0"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E916A89B-279D-4E88-B327-8E4D40D7D2C9}" type="parTrans" cxnId="{C874E987-8BDD-4D8C-8A16-7C76920DD9A4}">
      <dgm:prSet/>
      <dgm:spPr/>
      <dgm:t>
        <a:bodyPr/>
        <a:lstStyle/>
        <a:p>
          <a:endParaRPr lang="pl-PL"/>
        </a:p>
      </dgm:t>
    </dgm:pt>
    <dgm:pt modelId="{A41C0D98-1D3E-4FA8-8303-9306E57C8926}" type="sibTrans" cxnId="{C874E987-8BDD-4D8C-8A16-7C76920DD9A4}">
      <dgm:prSet/>
      <dgm:spPr/>
      <dgm:t>
        <a:bodyPr/>
        <a:lstStyle/>
        <a:p>
          <a:endParaRPr lang="pl-PL"/>
        </a:p>
      </dgm:t>
    </dgm:pt>
    <dgm:pt modelId="{A09C836E-6BB1-4E78-8858-8058BB1697F3}">
      <dgm:prSet/>
      <dgm:spPr/>
      <dgm:t>
        <a:bodyPr/>
        <a:lstStyle/>
        <a:p>
          <a:r>
            <a:rPr lang="pl-PL" b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warmińsko-mazurskiego,</a:t>
          </a:r>
          <a:endParaRPr lang="pl-PL" b="1" dirty="0"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34C7304C-413E-4CAC-9F1C-6F2248CBFE7E}" type="parTrans" cxnId="{1FCF596A-FE69-48C5-80FA-D07412333B0A}">
      <dgm:prSet/>
      <dgm:spPr/>
      <dgm:t>
        <a:bodyPr/>
        <a:lstStyle/>
        <a:p>
          <a:endParaRPr lang="pl-PL"/>
        </a:p>
      </dgm:t>
    </dgm:pt>
    <dgm:pt modelId="{9458A519-6371-4E14-9934-D7C4BB3AB5B7}" type="sibTrans" cxnId="{1FCF596A-FE69-48C5-80FA-D07412333B0A}">
      <dgm:prSet/>
      <dgm:spPr/>
      <dgm:t>
        <a:bodyPr/>
        <a:lstStyle/>
        <a:p>
          <a:endParaRPr lang="pl-PL"/>
        </a:p>
      </dgm:t>
    </dgm:pt>
    <dgm:pt modelId="{99810AEE-CDED-4AE3-8731-FD460C94F763}">
      <dgm:prSet/>
      <dgm:spPr/>
      <dgm:t>
        <a:bodyPr/>
        <a:lstStyle/>
        <a:p>
          <a:r>
            <a:rPr lang="pl-PL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wielkopolskiego,</a:t>
          </a:r>
        </a:p>
      </dgm:t>
    </dgm:pt>
    <dgm:pt modelId="{367F6BF4-3913-4FBB-9606-8BB52F79C5F4}" type="parTrans" cxnId="{C81304D4-113B-427F-ACA4-5BD630EEB3CC}">
      <dgm:prSet/>
      <dgm:spPr/>
      <dgm:t>
        <a:bodyPr/>
        <a:lstStyle/>
        <a:p>
          <a:endParaRPr lang="pl-PL"/>
        </a:p>
      </dgm:t>
    </dgm:pt>
    <dgm:pt modelId="{1BCC2057-8DF6-47CB-9707-CA0E065BBDD8}" type="sibTrans" cxnId="{C81304D4-113B-427F-ACA4-5BD630EEB3CC}">
      <dgm:prSet/>
      <dgm:spPr/>
      <dgm:t>
        <a:bodyPr/>
        <a:lstStyle/>
        <a:p>
          <a:endParaRPr lang="pl-PL"/>
        </a:p>
      </dgm:t>
    </dgm:pt>
    <dgm:pt modelId="{CA806A39-1B8B-4085-BE8F-2CD9974E3277}">
      <dgm:prSet/>
      <dgm:spPr/>
      <dgm:t>
        <a:bodyPr/>
        <a:lstStyle/>
        <a:p>
          <a:r>
            <a:rPr lang="pl-PL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zachodnio-pomorskiego.</a:t>
          </a:r>
          <a:endParaRPr lang="pl-PL" b="1" dirty="0"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39368985-F45D-4A05-AF38-AA632D2DB303}" type="parTrans" cxnId="{D592D810-0723-48A2-8F59-104D774E388B}">
      <dgm:prSet/>
      <dgm:spPr/>
      <dgm:t>
        <a:bodyPr/>
        <a:lstStyle/>
        <a:p>
          <a:endParaRPr lang="pl-PL"/>
        </a:p>
      </dgm:t>
    </dgm:pt>
    <dgm:pt modelId="{DC2F3555-D9BF-4719-BC02-9A2901FA9A81}" type="sibTrans" cxnId="{D592D810-0723-48A2-8F59-104D774E388B}">
      <dgm:prSet/>
      <dgm:spPr/>
      <dgm:t>
        <a:bodyPr/>
        <a:lstStyle/>
        <a:p>
          <a:endParaRPr lang="pl-PL"/>
        </a:p>
      </dgm:t>
    </dgm:pt>
    <dgm:pt modelId="{20799C34-0130-4D87-9861-7B37FCCB8B11}">
      <dgm:prSet/>
      <dgm:spPr/>
      <dgm:t>
        <a:bodyPr/>
        <a:lstStyle/>
        <a:p>
          <a:r>
            <a:rPr lang="pl-PL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lubuskiego,</a:t>
          </a:r>
        </a:p>
      </dgm:t>
    </dgm:pt>
    <dgm:pt modelId="{519F8C45-3E0E-415F-8B76-43AF24153B27}" type="parTrans" cxnId="{DC7E4F8F-B65C-43FD-8779-237B6B01FA26}">
      <dgm:prSet/>
      <dgm:spPr/>
      <dgm:t>
        <a:bodyPr/>
        <a:lstStyle/>
        <a:p>
          <a:endParaRPr lang="pl-PL"/>
        </a:p>
      </dgm:t>
    </dgm:pt>
    <dgm:pt modelId="{2EA6874F-E3D7-477E-849A-922D1A211BFB}" type="sibTrans" cxnId="{DC7E4F8F-B65C-43FD-8779-237B6B01FA26}">
      <dgm:prSet/>
      <dgm:spPr/>
      <dgm:t>
        <a:bodyPr/>
        <a:lstStyle/>
        <a:p>
          <a:endParaRPr lang="pl-PL"/>
        </a:p>
      </dgm:t>
    </dgm:pt>
    <dgm:pt modelId="{FA546B50-C032-4271-89A6-F802780F8189}">
      <dgm:prSet/>
      <dgm:spPr/>
      <dgm:t>
        <a:bodyPr/>
        <a:lstStyle/>
        <a:p>
          <a:r>
            <a:rPr lang="pl-PL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łódzkiego,</a:t>
          </a:r>
        </a:p>
      </dgm:t>
    </dgm:pt>
    <dgm:pt modelId="{2AD3D91A-9C37-412C-B57E-778EAAD16108}" type="parTrans" cxnId="{A405C469-6B38-4E14-8861-036FDEC84F60}">
      <dgm:prSet/>
      <dgm:spPr/>
      <dgm:t>
        <a:bodyPr/>
        <a:lstStyle/>
        <a:p>
          <a:endParaRPr lang="pl-PL"/>
        </a:p>
      </dgm:t>
    </dgm:pt>
    <dgm:pt modelId="{E6A972E6-5739-49FF-8188-62F106D5B37C}" type="sibTrans" cxnId="{A405C469-6B38-4E14-8861-036FDEC84F60}">
      <dgm:prSet/>
      <dgm:spPr/>
      <dgm:t>
        <a:bodyPr/>
        <a:lstStyle/>
        <a:p>
          <a:endParaRPr lang="pl-PL"/>
        </a:p>
      </dgm:t>
    </dgm:pt>
    <dgm:pt modelId="{01097031-86CD-41A2-A511-20F9A45F6E14}">
      <dgm:prSet/>
      <dgm:spPr/>
      <dgm:t>
        <a:bodyPr/>
        <a:lstStyle/>
        <a:p>
          <a:r>
            <a:rPr lang="pl-PL" b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małopo</a:t>
          </a:r>
          <a:r>
            <a:rPr lang="pl-PL" b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lskiego,</a:t>
          </a:r>
          <a:endParaRPr lang="pl-PL" b="1" dirty="0"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31EE137D-118A-4A78-85B9-E83A6D584D87}" type="parTrans" cxnId="{32C7842A-E401-449B-A3FA-5EACD092872F}">
      <dgm:prSet/>
      <dgm:spPr/>
      <dgm:t>
        <a:bodyPr/>
        <a:lstStyle/>
        <a:p>
          <a:endParaRPr lang="pl-PL"/>
        </a:p>
      </dgm:t>
    </dgm:pt>
    <dgm:pt modelId="{33DF32F6-F2DC-445F-8F65-19D5B36D0143}" type="sibTrans" cxnId="{32C7842A-E401-449B-A3FA-5EACD092872F}">
      <dgm:prSet/>
      <dgm:spPr/>
      <dgm:t>
        <a:bodyPr/>
        <a:lstStyle/>
        <a:p>
          <a:endParaRPr lang="pl-PL"/>
        </a:p>
      </dgm:t>
    </dgm:pt>
    <dgm:pt modelId="{A5A528CA-CF96-471B-B842-09301D62DBB5}">
      <dgm:prSet/>
      <dgm:spPr/>
      <dgm:t>
        <a:bodyPr/>
        <a:lstStyle/>
        <a:p>
          <a:r>
            <a:rPr lang="pl-PL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mazowieckiego,</a:t>
          </a:r>
        </a:p>
      </dgm:t>
    </dgm:pt>
    <dgm:pt modelId="{9B858F2D-201D-476A-98CF-1239C67C13A3}" type="parTrans" cxnId="{FAC6E893-D80F-4879-8438-98E926812AC5}">
      <dgm:prSet/>
      <dgm:spPr/>
      <dgm:t>
        <a:bodyPr/>
        <a:lstStyle/>
        <a:p>
          <a:endParaRPr lang="pl-PL"/>
        </a:p>
      </dgm:t>
    </dgm:pt>
    <dgm:pt modelId="{E40E8C28-187C-436A-930B-7E7CE1E882FC}" type="sibTrans" cxnId="{FAC6E893-D80F-4879-8438-98E926812AC5}">
      <dgm:prSet/>
      <dgm:spPr/>
      <dgm:t>
        <a:bodyPr/>
        <a:lstStyle/>
        <a:p>
          <a:endParaRPr lang="pl-PL"/>
        </a:p>
      </dgm:t>
    </dgm:pt>
    <dgm:pt modelId="{AC827839-7A0C-4533-8C29-D87347575201}">
      <dgm:prSet/>
      <dgm:spPr/>
      <dgm:t>
        <a:bodyPr/>
        <a:lstStyle/>
        <a:p>
          <a:r>
            <a:rPr lang="pl-PL" b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podlaskiego,</a:t>
          </a:r>
          <a:endParaRPr lang="pl-PL" b="1" dirty="0"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A14DAEDC-C01E-47B6-BE32-8A87AB0CAD82}" type="parTrans" cxnId="{45D6589A-D0CE-4991-A740-1FA30E2BF6F1}">
      <dgm:prSet/>
      <dgm:spPr/>
      <dgm:t>
        <a:bodyPr/>
        <a:lstStyle/>
        <a:p>
          <a:endParaRPr lang="pl-PL"/>
        </a:p>
      </dgm:t>
    </dgm:pt>
    <dgm:pt modelId="{A0EF3EB3-5480-43D3-BDB8-B6ED48A68E22}" type="sibTrans" cxnId="{45D6589A-D0CE-4991-A740-1FA30E2BF6F1}">
      <dgm:prSet/>
      <dgm:spPr/>
      <dgm:t>
        <a:bodyPr/>
        <a:lstStyle/>
        <a:p>
          <a:endParaRPr lang="pl-PL"/>
        </a:p>
      </dgm:t>
    </dgm:pt>
    <dgm:pt modelId="{7C18A440-C0E6-4CA2-B8D3-5D3B9675B71C}">
      <dgm:prSet/>
      <dgm:spPr/>
      <dgm:t>
        <a:bodyPr/>
        <a:lstStyle/>
        <a:p>
          <a:r>
            <a:rPr lang="pl-PL" b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pomorskiego,</a:t>
          </a:r>
          <a:endParaRPr lang="pl-PL" b="1" dirty="0"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A1AD2667-DBA8-4A30-BF4E-7D50B5653ECF}" type="parTrans" cxnId="{0691045C-48D1-442A-88D8-B2515B054BAF}">
      <dgm:prSet/>
      <dgm:spPr/>
      <dgm:t>
        <a:bodyPr/>
        <a:lstStyle/>
        <a:p>
          <a:endParaRPr lang="pl-PL"/>
        </a:p>
      </dgm:t>
    </dgm:pt>
    <dgm:pt modelId="{CE9470C7-E1B8-4BD1-B8CF-587C0CE19C38}" type="sibTrans" cxnId="{0691045C-48D1-442A-88D8-B2515B054BAF}">
      <dgm:prSet/>
      <dgm:spPr/>
      <dgm:t>
        <a:bodyPr/>
        <a:lstStyle/>
        <a:p>
          <a:endParaRPr lang="pl-PL"/>
        </a:p>
      </dgm:t>
    </dgm:pt>
    <dgm:pt modelId="{221E00D3-F28E-4D62-9F80-243037933EBD}">
      <dgm:prSet/>
      <dgm:spPr/>
      <dgm:t>
        <a:bodyPr/>
        <a:lstStyle/>
        <a:p>
          <a:r>
            <a:rPr lang="pl-PL" b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śląskiego,</a:t>
          </a:r>
          <a:endParaRPr lang="pl-PL" b="1" dirty="0"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809FA791-4DB2-4FC4-81DA-4A8B6691B3C1}" type="parTrans" cxnId="{40ADF9DB-8167-446B-B7A3-E9FF8B32DF9D}">
      <dgm:prSet/>
      <dgm:spPr/>
      <dgm:t>
        <a:bodyPr/>
        <a:lstStyle/>
        <a:p>
          <a:endParaRPr lang="pl-PL"/>
        </a:p>
      </dgm:t>
    </dgm:pt>
    <dgm:pt modelId="{5FCAF675-7D6F-49A4-B951-6D7C7A89B0B4}" type="sibTrans" cxnId="{40ADF9DB-8167-446B-B7A3-E9FF8B32DF9D}">
      <dgm:prSet/>
      <dgm:spPr/>
      <dgm:t>
        <a:bodyPr/>
        <a:lstStyle/>
        <a:p>
          <a:endParaRPr lang="pl-PL"/>
        </a:p>
      </dgm:t>
    </dgm:pt>
    <dgm:pt modelId="{CEF802FA-80BE-492D-AE2C-D6A95E6E7AF2}">
      <dgm:prSet/>
      <dgm:spPr/>
      <dgm:t>
        <a:bodyPr/>
        <a:lstStyle/>
        <a:p>
          <a:r>
            <a:rPr lang="pl-PL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świętokrzyskiego.</a:t>
          </a:r>
        </a:p>
      </dgm:t>
    </dgm:pt>
    <dgm:pt modelId="{B5D45DF2-0806-4291-8E21-06A8F824B1D4}" type="parTrans" cxnId="{1F083D4C-6F46-4F32-948A-6963835A4A0D}">
      <dgm:prSet/>
      <dgm:spPr/>
      <dgm:t>
        <a:bodyPr/>
        <a:lstStyle/>
        <a:p>
          <a:endParaRPr lang="pl-PL"/>
        </a:p>
      </dgm:t>
    </dgm:pt>
    <dgm:pt modelId="{FECEF387-1E8D-4341-9E43-764CA8C1AC69}" type="sibTrans" cxnId="{1F083D4C-6F46-4F32-948A-6963835A4A0D}">
      <dgm:prSet/>
      <dgm:spPr/>
      <dgm:t>
        <a:bodyPr/>
        <a:lstStyle/>
        <a:p>
          <a:endParaRPr lang="pl-PL"/>
        </a:p>
      </dgm:t>
    </dgm:pt>
    <dgm:pt modelId="{FAC018AF-17F6-487C-A307-D9E536B6C4D9}" type="pres">
      <dgm:prSet presAssocID="{7A17BFCC-A75E-451B-9EE3-B930AB6249FD}" presName="Name0" presStyleCnt="0">
        <dgm:presLayoutVars>
          <dgm:dir/>
          <dgm:animLvl val="lvl"/>
          <dgm:resizeHandles val="exact"/>
        </dgm:presLayoutVars>
      </dgm:prSet>
      <dgm:spPr/>
    </dgm:pt>
    <dgm:pt modelId="{F4CF7781-1A3E-4C48-AB42-450CC56839B2}" type="pres">
      <dgm:prSet presAssocID="{DFB8F5A9-56B6-4AE2-BB65-1D128D254055}" presName="linNode" presStyleCnt="0"/>
      <dgm:spPr/>
    </dgm:pt>
    <dgm:pt modelId="{B8F66F6B-F0B0-4164-BF53-F053950EC30D}" type="pres">
      <dgm:prSet presAssocID="{DFB8F5A9-56B6-4AE2-BB65-1D128D25405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288E7E8-1EF3-4A0D-ADCC-5077658F641A}" type="pres">
      <dgm:prSet presAssocID="{DFB8F5A9-56B6-4AE2-BB65-1D128D254055}" presName="descendantText" presStyleLbl="alignAccFollowNode1" presStyleIdx="0" presStyleCnt="3">
        <dgm:presLayoutVars>
          <dgm:bulletEnabled val="1"/>
        </dgm:presLayoutVars>
      </dgm:prSet>
      <dgm:spPr/>
    </dgm:pt>
    <dgm:pt modelId="{4384F238-3968-464E-8B56-6861420F52D0}" type="pres">
      <dgm:prSet presAssocID="{2AD26B94-0CDC-4DA4-B6E2-AC7DF22D567E}" presName="sp" presStyleCnt="0"/>
      <dgm:spPr/>
    </dgm:pt>
    <dgm:pt modelId="{B74B33AB-6614-4C1F-9957-4F806FE95AD4}" type="pres">
      <dgm:prSet presAssocID="{6B0DB65D-840C-4265-A64E-5E1BED28B2CF}" presName="linNode" presStyleCnt="0"/>
      <dgm:spPr/>
    </dgm:pt>
    <dgm:pt modelId="{28B32F64-CAC7-4321-B626-CB635E939925}" type="pres">
      <dgm:prSet presAssocID="{6B0DB65D-840C-4265-A64E-5E1BED28B2C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99A3CF0-0416-4A8A-9783-65B8B1BA94A5}" type="pres">
      <dgm:prSet presAssocID="{6B0DB65D-840C-4265-A64E-5E1BED28B2CF}" presName="descendantText" presStyleLbl="alignAccFollowNode1" presStyleIdx="1" presStyleCnt="3">
        <dgm:presLayoutVars>
          <dgm:bulletEnabled val="1"/>
        </dgm:presLayoutVars>
      </dgm:prSet>
      <dgm:spPr/>
    </dgm:pt>
    <dgm:pt modelId="{7BEF22F2-8454-4577-8146-EE56A75991CC}" type="pres">
      <dgm:prSet presAssocID="{DA258DA3-D75E-40E5-93E0-76E996B0B61F}" presName="sp" presStyleCnt="0"/>
      <dgm:spPr/>
    </dgm:pt>
    <dgm:pt modelId="{7D750693-B691-48D7-83CE-4FF53F0C7DEA}" type="pres">
      <dgm:prSet presAssocID="{E58CC291-AFA6-4409-B4A4-B69846EA9CB1}" presName="linNode" presStyleCnt="0"/>
      <dgm:spPr/>
    </dgm:pt>
    <dgm:pt modelId="{02D714EF-0AA5-416E-A47F-FC7ED8FF868B}" type="pres">
      <dgm:prSet presAssocID="{E58CC291-AFA6-4409-B4A4-B69846EA9CB1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D847CCD-A1D7-4713-81CB-EBC37EF4AD2F}" type="pres">
      <dgm:prSet presAssocID="{E58CC291-AFA6-4409-B4A4-B69846EA9CB1}" presName="descendantText" presStyleLbl="alignAccFollowNode1" presStyleIdx="2" presStyleCnt="3" custScaleY="117703" custLinFactNeighborX="-382" custLinFactNeighborY="0">
        <dgm:presLayoutVars>
          <dgm:bulletEnabled val="1"/>
        </dgm:presLayoutVars>
      </dgm:prSet>
      <dgm:spPr/>
    </dgm:pt>
  </dgm:ptLst>
  <dgm:cxnLst>
    <dgm:cxn modelId="{5A9ED309-646D-4701-9C2D-ADE8874D4566}" srcId="{7A17BFCC-A75E-451B-9EE3-B930AB6249FD}" destId="{DFB8F5A9-56B6-4AE2-BB65-1D128D254055}" srcOrd="0" destOrd="0" parTransId="{1A932CAD-9E40-4D39-AA0A-280E087404FB}" sibTransId="{2AD26B94-0CDC-4DA4-B6E2-AC7DF22D567E}"/>
    <dgm:cxn modelId="{D592D810-0723-48A2-8F59-104D774E388B}" srcId="{6B0DB65D-840C-4265-A64E-5E1BED28B2CF}" destId="{CA806A39-1B8B-4085-BE8F-2CD9974E3277}" srcOrd="6" destOrd="0" parTransId="{39368985-F45D-4A05-AF38-AA632D2DB303}" sibTransId="{DC2F3555-D9BF-4719-BC02-9A2901FA9A81}"/>
    <dgm:cxn modelId="{CAF7A219-67F4-4DA3-84A0-09651CCBFBA6}" srcId="{6B0DB65D-840C-4265-A64E-5E1BED28B2CF}" destId="{B804ED39-C186-4ACC-B511-67D58063657D}" srcOrd="1" destOrd="0" parTransId="{BFE7E2A9-F024-4514-887E-4157EA6C484E}" sibTransId="{ABBDC22B-4DA4-412D-9236-80049DFEB951}"/>
    <dgm:cxn modelId="{30E78F20-5B07-41C5-A418-E85C98EA8EB7}" type="presOf" srcId="{A09C836E-6BB1-4E78-8858-8058BB1697F3}" destId="{699A3CF0-0416-4A8A-9783-65B8B1BA94A5}" srcOrd="0" destOrd="4" presId="urn:microsoft.com/office/officeart/2005/8/layout/vList5"/>
    <dgm:cxn modelId="{07577D25-F0F2-4324-958B-E6377E4FEF17}" type="presOf" srcId="{6B0DB65D-840C-4265-A64E-5E1BED28B2CF}" destId="{28B32F64-CAC7-4321-B626-CB635E939925}" srcOrd="0" destOrd="0" presId="urn:microsoft.com/office/officeart/2005/8/layout/vList5"/>
    <dgm:cxn modelId="{32C7842A-E401-449B-A3FA-5EACD092872F}" srcId="{E58CC291-AFA6-4409-B4A4-B69846EA9CB1}" destId="{01097031-86CD-41A2-A511-20F9A45F6E14}" srcOrd="3" destOrd="0" parTransId="{31EE137D-118A-4A78-85B9-E83A6D584D87}" sibTransId="{33DF32F6-F2DC-445F-8F65-19D5B36D0143}"/>
    <dgm:cxn modelId="{8A0FBF2D-6659-4E3D-A084-0A5CFA152258}" type="presOf" srcId="{A5A528CA-CF96-471B-B842-09301D62DBB5}" destId="{CD847CCD-A1D7-4713-81CB-EBC37EF4AD2F}" srcOrd="0" destOrd="4" presId="urn:microsoft.com/office/officeart/2005/8/layout/vList5"/>
    <dgm:cxn modelId="{5F021E2F-01C0-43C1-AC5A-7EAD8EA73381}" srcId="{DFB8F5A9-56B6-4AE2-BB65-1D128D254055}" destId="{86786838-9675-4E45-B547-B78567368652}" srcOrd="0" destOrd="0" parTransId="{74168D3E-F5EE-4C48-8F19-F4C5DCCD034C}" sibTransId="{465876AE-FC73-4A25-B48A-74F64762FF38}"/>
    <dgm:cxn modelId="{4A0FBD35-631C-40EB-87EC-1B76BBE7F079}" type="presOf" srcId="{221E00D3-F28E-4D62-9F80-243037933EBD}" destId="{CD847CCD-A1D7-4713-81CB-EBC37EF4AD2F}" srcOrd="0" destOrd="7" presId="urn:microsoft.com/office/officeart/2005/8/layout/vList5"/>
    <dgm:cxn modelId="{096C9E38-1E4F-4D3F-BD57-B159648F6E87}" type="presOf" srcId="{86786838-9675-4E45-B547-B78567368652}" destId="{5288E7E8-1EF3-4A0D-ADCC-5077658F641A}" srcOrd="0" destOrd="0" presId="urn:microsoft.com/office/officeart/2005/8/layout/vList5"/>
    <dgm:cxn modelId="{EA616C3B-DCAC-4EED-B54C-57E03D759BD2}" srcId="{6B0DB65D-840C-4265-A64E-5E1BED28B2CF}" destId="{B76835F1-2723-4324-A81B-A3FF8C93AE15}" srcOrd="0" destOrd="0" parTransId="{FA0FAE09-D430-43E2-A5FE-92BC1D49EF59}" sibTransId="{1CBB5BE6-9CCA-4DF7-8BFA-F156B71A8400}"/>
    <dgm:cxn modelId="{3EF64640-580E-497A-AFA1-0FB6FFFC2BE9}" type="presOf" srcId="{AC827839-7A0C-4533-8C29-D87347575201}" destId="{CD847CCD-A1D7-4713-81CB-EBC37EF4AD2F}" srcOrd="0" destOrd="5" presId="urn:microsoft.com/office/officeart/2005/8/layout/vList5"/>
    <dgm:cxn modelId="{7A8FBE5B-8DAB-40A7-A39E-81F0F549C05C}" type="presOf" srcId="{E58CC291-AFA6-4409-B4A4-B69846EA9CB1}" destId="{02D714EF-0AA5-416E-A47F-FC7ED8FF868B}" srcOrd="0" destOrd="0" presId="urn:microsoft.com/office/officeart/2005/8/layout/vList5"/>
    <dgm:cxn modelId="{0691045C-48D1-442A-88D8-B2515B054BAF}" srcId="{E58CC291-AFA6-4409-B4A4-B69846EA9CB1}" destId="{7C18A440-C0E6-4CA2-B8D3-5D3B9675B71C}" srcOrd="6" destOrd="0" parTransId="{A1AD2667-DBA8-4A30-BF4E-7D50B5653ECF}" sibTransId="{CE9470C7-E1B8-4BD1-B8CF-587C0CE19C38}"/>
    <dgm:cxn modelId="{3DD8E35E-E89D-43C2-9F91-EC9D8A2CB9EA}" type="presOf" srcId="{DFB8F5A9-56B6-4AE2-BB65-1D128D254055}" destId="{B8F66F6B-F0B0-4164-BF53-F053950EC30D}" srcOrd="0" destOrd="0" presId="urn:microsoft.com/office/officeart/2005/8/layout/vList5"/>
    <dgm:cxn modelId="{392AE568-A8F9-4BEF-B60F-EC65DF1E5C80}" type="presOf" srcId="{7A17BFCC-A75E-451B-9EE3-B930AB6249FD}" destId="{FAC018AF-17F6-487C-A307-D9E536B6C4D9}" srcOrd="0" destOrd="0" presId="urn:microsoft.com/office/officeart/2005/8/layout/vList5"/>
    <dgm:cxn modelId="{A405C469-6B38-4E14-8861-036FDEC84F60}" srcId="{E58CC291-AFA6-4409-B4A4-B69846EA9CB1}" destId="{FA546B50-C032-4271-89A6-F802780F8189}" srcOrd="2" destOrd="0" parTransId="{2AD3D91A-9C37-412C-B57E-778EAAD16108}" sibTransId="{E6A972E6-5739-49FF-8188-62F106D5B37C}"/>
    <dgm:cxn modelId="{1FCF596A-FE69-48C5-80FA-D07412333B0A}" srcId="{6B0DB65D-840C-4265-A64E-5E1BED28B2CF}" destId="{A09C836E-6BB1-4E78-8858-8058BB1697F3}" srcOrd="4" destOrd="0" parTransId="{34C7304C-413E-4CAC-9F1C-6F2248CBFE7E}" sibTransId="{9458A519-6371-4E14-9934-D7C4BB3AB5B7}"/>
    <dgm:cxn modelId="{1F083D4C-6F46-4F32-948A-6963835A4A0D}" srcId="{E58CC291-AFA6-4409-B4A4-B69846EA9CB1}" destId="{CEF802FA-80BE-492D-AE2C-D6A95E6E7AF2}" srcOrd="8" destOrd="0" parTransId="{B5D45DF2-0806-4291-8E21-06A8F824B1D4}" sibTransId="{FECEF387-1E8D-4341-9E43-764CA8C1AC69}"/>
    <dgm:cxn modelId="{9390714C-585C-49D9-8C78-6CAC10636D51}" type="presOf" srcId="{CEF802FA-80BE-492D-AE2C-D6A95E6E7AF2}" destId="{CD847CCD-A1D7-4713-81CB-EBC37EF4AD2F}" srcOrd="0" destOrd="8" presId="urn:microsoft.com/office/officeart/2005/8/layout/vList5"/>
    <dgm:cxn modelId="{8717324F-B899-4A66-8913-566E400F6828}" srcId="{E58CC291-AFA6-4409-B4A4-B69846EA9CB1}" destId="{2693C56E-F4B4-4EBB-A9F9-1CFF38F7FF99}" srcOrd="0" destOrd="0" parTransId="{7D1C5892-B270-46AC-BDDF-D731334D60A9}" sibTransId="{49A6FA5C-DC3A-4FFA-BC21-0D489996D20C}"/>
    <dgm:cxn modelId="{091EC672-BFED-4C7E-BC2E-902C5D665EF1}" srcId="{7A17BFCC-A75E-451B-9EE3-B930AB6249FD}" destId="{6B0DB65D-840C-4265-A64E-5E1BED28B2CF}" srcOrd="1" destOrd="0" parTransId="{E12E178D-8653-4F9B-BA8D-FFE20DE09964}" sibTransId="{DA258DA3-D75E-40E5-93E0-76E996B0B61F}"/>
    <dgm:cxn modelId="{E1A84D7A-41C9-49FD-91B2-AC899A7B7CA4}" type="presOf" srcId="{B76835F1-2723-4324-A81B-A3FF8C93AE15}" destId="{699A3CF0-0416-4A8A-9783-65B8B1BA94A5}" srcOrd="0" destOrd="0" presId="urn:microsoft.com/office/officeart/2005/8/layout/vList5"/>
    <dgm:cxn modelId="{AA811F7D-C736-42E2-B695-B0EC4C66D70D}" type="presOf" srcId="{01097031-86CD-41A2-A511-20F9A45F6E14}" destId="{CD847CCD-A1D7-4713-81CB-EBC37EF4AD2F}" srcOrd="0" destOrd="3" presId="urn:microsoft.com/office/officeart/2005/8/layout/vList5"/>
    <dgm:cxn modelId="{C874E987-8BDD-4D8C-8A16-7C76920DD9A4}" srcId="{6B0DB65D-840C-4265-A64E-5E1BED28B2CF}" destId="{7009EAE4-0E84-41E7-A0BB-8B25B9819EEA}" srcOrd="3" destOrd="0" parTransId="{E916A89B-279D-4E88-B327-8E4D40D7D2C9}" sibTransId="{A41C0D98-1D3E-4FA8-8303-9306E57C8926}"/>
    <dgm:cxn modelId="{DC7E4F8F-B65C-43FD-8779-237B6B01FA26}" srcId="{E58CC291-AFA6-4409-B4A4-B69846EA9CB1}" destId="{20799C34-0130-4D87-9861-7B37FCCB8B11}" srcOrd="1" destOrd="0" parTransId="{519F8C45-3E0E-415F-8B76-43AF24153B27}" sibTransId="{2EA6874F-E3D7-477E-849A-922D1A211BFB}"/>
    <dgm:cxn modelId="{FAC6E893-D80F-4879-8438-98E926812AC5}" srcId="{E58CC291-AFA6-4409-B4A4-B69846EA9CB1}" destId="{A5A528CA-CF96-471B-B842-09301D62DBB5}" srcOrd="4" destOrd="0" parTransId="{9B858F2D-201D-476A-98CF-1239C67C13A3}" sibTransId="{E40E8C28-187C-436A-930B-7E7CE1E882FC}"/>
    <dgm:cxn modelId="{45D6589A-D0CE-4991-A740-1FA30E2BF6F1}" srcId="{E58CC291-AFA6-4409-B4A4-B69846EA9CB1}" destId="{AC827839-7A0C-4533-8C29-D87347575201}" srcOrd="5" destOrd="0" parTransId="{A14DAEDC-C01E-47B6-BE32-8A87AB0CAD82}" sibTransId="{A0EF3EB3-5480-43D3-BDB8-B6ED48A68E22}"/>
    <dgm:cxn modelId="{4FA308A9-4A4C-4562-A77B-8D0FB902C704}" type="presOf" srcId="{FA546B50-C032-4271-89A6-F802780F8189}" destId="{CD847CCD-A1D7-4713-81CB-EBC37EF4AD2F}" srcOrd="0" destOrd="2" presId="urn:microsoft.com/office/officeart/2005/8/layout/vList5"/>
    <dgm:cxn modelId="{96F23CAF-4420-424F-9F76-6C0351688757}" type="presOf" srcId="{CA806A39-1B8B-4085-BE8F-2CD9974E3277}" destId="{699A3CF0-0416-4A8A-9783-65B8B1BA94A5}" srcOrd="0" destOrd="6" presId="urn:microsoft.com/office/officeart/2005/8/layout/vList5"/>
    <dgm:cxn modelId="{218D16B3-D0F3-4C35-9DAF-95A62EC5BFC4}" type="presOf" srcId="{3A43BDC6-4F64-4857-B139-40FB08175FDC}" destId="{699A3CF0-0416-4A8A-9783-65B8B1BA94A5}" srcOrd="0" destOrd="2" presId="urn:microsoft.com/office/officeart/2005/8/layout/vList5"/>
    <dgm:cxn modelId="{5D1DC6B3-ED1E-4870-A4C0-CEA642C16C39}" srcId="{7A17BFCC-A75E-451B-9EE3-B930AB6249FD}" destId="{E58CC291-AFA6-4409-B4A4-B69846EA9CB1}" srcOrd="2" destOrd="0" parTransId="{E5F5A4E0-E47E-477A-82F5-6EC0097B9877}" sibTransId="{E90A3A15-7270-4AF6-B369-56DB42A34F55}"/>
    <dgm:cxn modelId="{AD31D1B4-F476-4B00-804E-D40E7CAA3D1F}" type="presOf" srcId="{2693C56E-F4B4-4EBB-A9F9-1CFF38F7FF99}" destId="{CD847CCD-A1D7-4713-81CB-EBC37EF4AD2F}" srcOrd="0" destOrd="0" presId="urn:microsoft.com/office/officeart/2005/8/layout/vList5"/>
    <dgm:cxn modelId="{70D8E6BD-477D-4571-8BD1-31D4A569FDDD}" type="presOf" srcId="{99810AEE-CDED-4AE3-8731-FD460C94F763}" destId="{699A3CF0-0416-4A8A-9783-65B8B1BA94A5}" srcOrd="0" destOrd="5" presId="urn:microsoft.com/office/officeart/2005/8/layout/vList5"/>
    <dgm:cxn modelId="{5E46DCC9-A154-4D5F-95D7-7DBE5462FA43}" type="presOf" srcId="{7009EAE4-0E84-41E7-A0BB-8B25B9819EEA}" destId="{699A3CF0-0416-4A8A-9783-65B8B1BA94A5}" srcOrd="0" destOrd="3" presId="urn:microsoft.com/office/officeart/2005/8/layout/vList5"/>
    <dgm:cxn modelId="{3DD8EED3-AA78-40BC-8923-65F0B08A6EDD}" srcId="{6B0DB65D-840C-4265-A64E-5E1BED28B2CF}" destId="{3A43BDC6-4F64-4857-B139-40FB08175FDC}" srcOrd="2" destOrd="0" parTransId="{009D6FA4-C367-4C25-B3A7-A0DD8CF3004F}" sibTransId="{49CB5C6F-4815-494D-B50C-BB109E3F4F69}"/>
    <dgm:cxn modelId="{C81304D4-113B-427F-ACA4-5BD630EEB3CC}" srcId="{6B0DB65D-840C-4265-A64E-5E1BED28B2CF}" destId="{99810AEE-CDED-4AE3-8731-FD460C94F763}" srcOrd="5" destOrd="0" parTransId="{367F6BF4-3913-4FBB-9606-8BB52F79C5F4}" sibTransId="{1BCC2057-8DF6-47CB-9707-CA0E065BBDD8}"/>
    <dgm:cxn modelId="{40ADF9DB-8167-446B-B7A3-E9FF8B32DF9D}" srcId="{E58CC291-AFA6-4409-B4A4-B69846EA9CB1}" destId="{221E00D3-F28E-4D62-9F80-243037933EBD}" srcOrd="7" destOrd="0" parTransId="{809FA791-4DB2-4FC4-81DA-4A8B6691B3C1}" sibTransId="{5FCAF675-7D6F-49A4-B951-6D7C7A89B0B4}"/>
    <dgm:cxn modelId="{F9932CFB-6091-42F5-9060-2F718F3CE4E9}" type="presOf" srcId="{7C18A440-C0E6-4CA2-B8D3-5D3B9675B71C}" destId="{CD847CCD-A1D7-4713-81CB-EBC37EF4AD2F}" srcOrd="0" destOrd="6" presId="urn:microsoft.com/office/officeart/2005/8/layout/vList5"/>
    <dgm:cxn modelId="{2F4178FC-04CB-4B41-BA53-6B2BE2117B0A}" type="presOf" srcId="{20799C34-0130-4D87-9861-7B37FCCB8B11}" destId="{CD847CCD-A1D7-4713-81CB-EBC37EF4AD2F}" srcOrd="0" destOrd="1" presId="urn:microsoft.com/office/officeart/2005/8/layout/vList5"/>
    <dgm:cxn modelId="{A28EDFFC-33D0-4F52-96D8-E1380E0A0804}" type="presOf" srcId="{B804ED39-C186-4ACC-B511-67D58063657D}" destId="{699A3CF0-0416-4A8A-9783-65B8B1BA94A5}" srcOrd="0" destOrd="1" presId="urn:microsoft.com/office/officeart/2005/8/layout/vList5"/>
    <dgm:cxn modelId="{96A57416-3C46-4178-B679-AB8B9E3CA050}" type="presParOf" srcId="{FAC018AF-17F6-487C-A307-D9E536B6C4D9}" destId="{F4CF7781-1A3E-4C48-AB42-450CC56839B2}" srcOrd="0" destOrd="0" presId="urn:microsoft.com/office/officeart/2005/8/layout/vList5"/>
    <dgm:cxn modelId="{681D9EC8-8EE2-4C03-B05E-F50AC005B015}" type="presParOf" srcId="{F4CF7781-1A3E-4C48-AB42-450CC56839B2}" destId="{B8F66F6B-F0B0-4164-BF53-F053950EC30D}" srcOrd="0" destOrd="0" presId="urn:microsoft.com/office/officeart/2005/8/layout/vList5"/>
    <dgm:cxn modelId="{E5FA8963-52DD-4E4C-9717-E564D982DC23}" type="presParOf" srcId="{F4CF7781-1A3E-4C48-AB42-450CC56839B2}" destId="{5288E7E8-1EF3-4A0D-ADCC-5077658F641A}" srcOrd="1" destOrd="0" presId="urn:microsoft.com/office/officeart/2005/8/layout/vList5"/>
    <dgm:cxn modelId="{94DC2276-2788-468D-9794-4724CE11DE83}" type="presParOf" srcId="{FAC018AF-17F6-487C-A307-D9E536B6C4D9}" destId="{4384F238-3968-464E-8B56-6861420F52D0}" srcOrd="1" destOrd="0" presId="urn:microsoft.com/office/officeart/2005/8/layout/vList5"/>
    <dgm:cxn modelId="{6E7F2C51-9C7D-493A-9916-DCA6FFED759E}" type="presParOf" srcId="{FAC018AF-17F6-487C-A307-D9E536B6C4D9}" destId="{B74B33AB-6614-4C1F-9957-4F806FE95AD4}" srcOrd="2" destOrd="0" presId="urn:microsoft.com/office/officeart/2005/8/layout/vList5"/>
    <dgm:cxn modelId="{7DC3EC0D-D5FF-4F15-8CD3-ED0635680F57}" type="presParOf" srcId="{B74B33AB-6614-4C1F-9957-4F806FE95AD4}" destId="{28B32F64-CAC7-4321-B626-CB635E939925}" srcOrd="0" destOrd="0" presId="urn:microsoft.com/office/officeart/2005/8/layout/vList5"/>
    <dgm:cxn modelId="{84D9BFB5-274E-4165-AF74-B655D0393F9D}" type="presParOf" srcId="{B74B33AB-6614-4C1F-9957-4F806FE95AD4}" destId="{699A3CF0-0416-4A8A-9783-65B8B1BA94A5}" srcOrd="1" destOrd="0" presId="urn:microsoft.com/office/officeart/2005/8/layout/vList5"/>
    <dgm:cxn modelId="{2FC5AE2B-A250-4BC5-9FEF-6F63AB09BEE7}" type="presParOf" srcId="{FAC018AF-17F6-487C-A307-D9E536B6C4D9}" destId="{7BEF22F2-8454-4577-8146-EE56A75991CC}" srcOrd="3" destOrd="0" presId="urn:microsoft.com/office/officeart/2005/8/layout/vList5"/>
    <dgm:cxn modelId="{0889878E-DA5B-43A6-B1DC-4C186D7195AB}" type="presParOf" srcId="{FAC018AF-17F6-487C-A307-D9E536B6C4D9}" destId="{7D750693-B691-48D7-83CE-4FF53F0C7DEA}" srcOrd="4" destOrd="0" presId="urn:microsoft.com/office/officeart/2005/8/layout/vList5"/>
    <dgm:cxn modelId="{8AF676B1-4DC5-45A4-99EF-8B025DC848CE}" type="presParOf" srcId="{7D750693-B691-48D7-83CE-4FF53F0C7DEA}" destId="{02D714EF-0AA5-416E-A47F-FC7ED8FF868B}" srcOrd="0" destOrd="0" presId="urn:microsoft.com/office/officeart/2005/8/layout/vList5"/>
    <dgm:cxn modelId="{2B153986-7947-45B2-814A-660AB53D4312}" type="presParOf" srcId="{7D750693-B691-48D7-83CE-4FF53F0C7DEA}" destId="{CD847CCD-A1D7-4713-81CB-EBC37EF4AD2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C6F4B2-E471-4510-9D4D-59B476D69A0A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F76F7B18-4E4C-421E-A2A8-F20AB13F0C99}">
      <dgm:prSet phldrT="[Tekst]"/>
      <dgm:spPr/>
      <dgm:t>
        <a:bodyPr/>
        <a:lstStyle/>
        <a:p>
          <a:pPr>
            <a:buNone/>
          </a:pPr>
          <a:r>
            <a:rPr lang="pl-PL" b="1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Stagnacja w rozwoju współpracy finansowej pomiędzy JST a sektorem obywatelskim.</a:t>
          </a:r>
          <a:endParaRPr lang="pl-PL" dirty="0"/>
        </a:p>
      </dgm:t>
    </dgm:pt>
    <dgm:pt modelId="{903D098C-E14F-411E-8F08-B17A345C4BD7}" type="parTrans" cxnId="{DB9D0BCE-AAD4-46F8-987A-571B89F6D5C3}">
      <dgm:prSet/>
      <dgm:spPr/>
      <dgm:t>
        <a:bodyPr/>
        <a:lstStyle/>
        <a:p>
          <a:endParaRPr lang="pl-PL"/>
        </a:p>
      </dgm:t>
    </dgm:pt>
    <dgm:pt modelId="{E7938086-4C18-4453-9A5E-0FFEBB523D44}" type="sibTrans" cxnId="{DB9D0BCE-AAD4-46F8-987A-571B89F6D5C3}">
      <dgm:prSet/>
      <dgm:spPr/>
      <dgm:t>
        <a:bodyPr/>
        <a:lstStyle/>
        <a:p>
          <a:endParaRPr lang="pl-PL"/>
        </a:p>
      </dgm:t>
    </dgm:pt>
    <dgm:pt modelId="{0172B0B1-6F63-440B-98DF-56440D547C82}">
      <dgm:prSet phldrT="[Tekst]"/>
      <dgm:spPr/>
      <dgm:t>
        <a:bodyPr/>
        <a:lstStyle/>
        <a:p>
          <a:r>
            <a:rPr lang="pl-PL" b="1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Duże zróżnicowanie w zapisach programów współpracy</a:t>
          </a:r>
          <a:endParaRPr lang="pl-PL" dirty="0"/>
        </a:p>
      </dgm:t>
    </dgm:pt>
    <dgm:pt modelId="{43A1E81C-75F9-4709-9A0D-68F727A51C8F}" type="parTrans" cxnId="{BF63553A-3304-4132-B46E-EC926CAFCB62}">
      <dgm:prSet/>
      <dgm:spPr/>
      <dgm:t>
        <a:bodyPr/>
        <a:lstStyle/>
        <a:p>
          <a:endParaRPr lang="pl-PL"/>
        </a:p>
      </dgm:t>
    </dgm:pt>
    <dgm:pt modelId="{11A8CD22-F955-4814-91A3-1CD393454AD3}" type="sibTrans" cxnId="{BF63553A-3304-4132-B46E-EC926CAFCB62}">
      <dgm:prSet/>
      <dgm:spPr/>
      <dgm:t>
        <a:bodyPr/>
        <a:lstStyle/>
        <a:p>
          <a:endParaRPr lang="pl-PL"/>
        </a:p>
      </dgm:t>
    </dgm:pt>
    <dgm:pt modelId="{0DA7EEE6-9539-447F-AEE9-93A6D0B42321}">
      <dgm:prSet phldrT="[Tekst]"/>
      <dgm:spPr/>
      <dgm:t>
        <a:bodyPr/>
        <a:lstStyle/>
        <a:p>
          <a:pPr>
            <a:buNone/>
          </a:pPr>
          <a:r>
            <a:rPr lang="pl-PL" b="1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Prawie połowa samorządów nie zrealizowała obowiązku udzielenia informacji w trybie informacji publicznej.</a:t>
          </a:r>
          <a:endParaRPr lang="pl-PL" dirty="0"/>
        </a:p>
      </dgm:t>
    </dgm:pt>
    <dgm:pt modelId="{C772CD4A-4519-4D3F-A3D6-2159F1775F61}" type="parTrans" cxnId="{3D0464E0-5DE6-47E4-9616-5C4129F96F41}">
      <dgm:prSet/>
      <dgm:spPr/>
      <dgm:t>
        <a:bodyPr/>
        <a:lstStyle/>
        <a:p>
          <a:endParaRPr lang="pl-PL"/>
        </a:p>
      </dgm:t>
    </dgm:pt>
    <dgm:pt modelId="{B8805B4B-DE98-49B9-A2A1-0DF45B466C2B}" type="sibTrans" cxnId="{3D0464E0-5DE6-47E4-9616-5C4129F96F41}">
      <dgm:prSet/>
      <dgm:spPr/>
      <dgm:t>
        <a:bodyPr/>
        <a:lstStyle/>
        <a:p>
          <a:endParaRPr lang="pl-PL"/>
        </a:p>
      </dgm:t>
    </dgm:pt>
    <dgm:pt modelId="{EC82E846-A32B-4B8A-9E93-F7E547D6442A}" type="pres">
      <dgm:prSet presAssocID="{84C6F4B2-E471-4510-9D4D-59B476D69A0A}" presName="Name0" presStyleCnt="0">
        <dgm:presLayoutVars>
          <dgm:dir/>
          <dgm:resizeHandles val="exact"/>
        </dgm:presLayoutVars>
      </dgm:prSet>
      <dgm:spPr/>
    </dgm:pt>
    <dgm:pt modelId="{F1A9F298-430B-4A3B-99B6-77CFE8D7E008}" type="pres">
      <dgm:prSet presAssocID="{84C6F4B2-E471-4510-9D4D-59B476D69A0A}" presName="fgShape" presStyleLbl="fgShp" presStyleIdx="0" presStyleCnt="1"/>
      <dgm:spPr/>
    </dgm:pt>
    <dgm:pt modelId="{88E64AB5-02ED-40EF-B9B0-524AF78FDC18}" type="pres">
      <dgm:prSet presAssocID="{84C6F4B2-E471-4510-9D4D-59B476D69A0A}" presName="linComp" presStyleCnt="0"/>
      <dgm:spPr/>
    </dgm:pt>
    <dgm:pt modelId="{9539CCA5-749A-4D6B-BF0C-7AD102931860}" type="pres">
      <dgm:prSet presAssocID="{F76F7B18-4E4C-421E-A2A8-F20AB13F0C99}" presName="compNode" presStyleCnt="0"/>
      <dgm:spPr/>
    </dgm:pt>
    <dgm:pt modelId="{0E0DCCF7-1DDB-4317-A585-D4354BB13320}" type="pres">
      <dgm:prSet presAssocID="{F76F7B18-4E4C-421E-A2A8-F20AB13F0C99}" presName="bkgdShape" presStyleLbl="node1" presStyleIdx="0" presStyleCnt="3" custLinFactNeighborX="-187" custLinFactNeighborY="-4559"/>
      <dgm:spPr/>
    </dgm:pt>
    <dgm:pt modelId="{6F5C0205-3465-4B33-BEA5-D741ECD839DF}" type="pres">
      <dgm:prSet presAssocID="{F76F7B18-4E4C-421E-A2A8-F20AB13F0C99}" presName="nodeTx" presStyleLbl="node1" presStyleIdx="0" presStyleCnt="3">
        <dgm:presLayoutVars>
          <dgm:bulletEnabled val="1"/>
        </dgm:presLayoutVars>
      </dgm:prSet>
      <dgm:spPr/>
    </dgm:pt>
    <dgm:pt modelId="{EF755EE5-1D42-444E-A795-45FD8EAE66E8}" type="pres">
      <dgm:prSet presAssocID="{F76F7B18-4E4C-421E-A2A8-F20AB13F0C99}" presName="invisiNode" presStyleLbl="node1" presStyleIdx="0" presStyleCnt="3"/>
      <dgm:spPr/>
    </dgm:pt>
    <dgm:pt modelId="{5A535B39-5414-44C3-9A8B-24F58E8D7A43}" type="pres">
      <dgm:prSet presAssocID="{F76F7B18-4E4C-421E-A2A8-F20AB13F0C99}" presName="imagNode" presStyleLbl="fgImgPlace1" presStyleIdx="0" presStyleCnt="3" custScaleX="10631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extLst>
        <a:ext uri="{E40237B7-FDA0-4F09-8148-C483321AD2D9}">
          <dgm14:cNvPr xmlns:dgm14="http://schemas.microsoft.com/office/drawing/2010/diagram" id="0" name="" descr="Skala balansu cyfrowego z użyciem okręgów"/>
        </a:ext>
      </dgm:extLst>
    </dgm:pt>
    <dgm:pt modelId="{A760165E-351A-4D9D-9440-A76B692EDD60}" type="pres">
      <dgm:prSet presAssocID="{E7938086-4C18-4453-9A5E-0FFEBB523D44}" presName="sibTrans" presStyleLbl="sibTrans2D1" presStyleIdx="0" presStyleCnt="0"/>
      <dgm:spPr/>
    </dgm:pt>
    <dgm:pt modelId="{7F542054-E189-42E8-ABEB-D97C167326D1}" type="pres">
      <dgm:prSet presAssocID="{0172B0B1-6F63-440B-98DF-56440D547C82}" presName="compNode" presStyleCnt="0"/>
      <dgm:spPr/>
    </dgm:pt>
    <dgm:pt modelId="{1B32A6CC-71BD-43A7-95BB-31B1E40367AB}" type="pres">
      <dgm:prSet presAssocID="{0172B0B1-6F63-440B-98DF-56440D547C82}" presName="bkgdShape" presStyleLbl="node1" presStyleIdx="1" presStyleCnt="3"/>
      <dgm:spPr/>
    </dgm:pt>
    <dgm:pt modelId="{8358F225-F051-4EAE-8CAD-69265B0E875E}" type="pres">
      <dgm:prSet presAssocID="{0172B0B1-6F63-440B-98DF-56440D547C82}" presName="nodeTx" presStyleLbl="node1" presStyleIdx="1" presStyleCnt="3">
        <dgm:presLayoutVars>
          <dgm:bulletEnabled val="1"/>
        </dgm:presLayoutVars>
      </dgm:prSet>
      <dgm:spPr/>
    </dgm:pt>
    <dgm:pt modelId="{B3581BC5-3C78-49B1-BFF3-64F6C5F79F0E}" type="pres">
      <dgm:prSet presAssocID="{0172B0B1-6F63-440B-98DF-56440D547C82}" presName="invisiNode" presStyleLbl="node1" presStyleIdx="1" presStyleCnt="3"/>
      <dgm:spPr/>
    </dgm:pt>
    <dgm:pt modelId="{FC865F81-9D45-49FB-A735-9CEE6FE3CE7F}" type="pres">
      <dgm:prSet presAssocID="{0172B0B1-6F63-440B-98DF-56440D547C82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Linie z wieloma kolorami"/>
        </a:ext>
      </dgm:extLst>
    </dgm:pt>
    <dgm:pt modelId="{7ADE2050-60AD-405E-A68B-1926E3583345}" type="pres">
      <dgm:prSet presAssocID="{11A8CD22-F955-4814-91A3-1CD393454AD3}" presName="sibTrans" presStyleLbl="sibTrans2D1" presStyleIdx="0" presStyleCnt="0"/>
      <dgm:spPr/>
    </dgm:pt>
    <dgm:pt modelId="{000B150E-2AAD-4A73-883B-A40226A60644}" type="pres">
      <dgm:prSet presAssocID="{0DA7EEE6-9539-447F-AEE9-93A6D0B42321}" presName="compNode" presStyleCnt="0"/>
      <dgm:spPr/>
    </dgm:pt>
    <dgm:pt modelId="{2C28D90E-42CB-4A6B-BD5C-C4D8ADA1AA9B}" type="pres">
      <dgm:prSet presAssocID="{0DA7EEE6-9539-447F-AEE9-93A6D0B42321}" presName="bkgdShape" presStyleLbl="node1" presStyleIdx="2" presStyleCnt="3"/>
      <dgm:spPr/>
    </dgm:pt>
    <dgm:pt modelId="{394722E1-427E-4D12-BE80-02608947A912}" type="pres">
      <dgm:prSet presAssocID="{0DA7EEE6-9539-447F-AEE9-93A6D0B42321}" presName="nodeTx" presStyleLbl="node1" presStyleIdx="2" presStyleCnt="3">
        <dgm:presLayoutVars>
          <dgm:bulletEnabled val="1"/>
        </dgm:presLayoutVars>
      </dgm:prSet>
      <dgm:spPr/>
    </dgm:pt>
    <dgm:pt modelId="{D7D5EF95-781B-40DA-8C5F-C76E2AFC2BBF}" type="pres">
      <dgm:prSet presAssocID="{0DA7EEE6-9539-447F-AEE9-93A6D0B42321}" presName="invisiNode" presStyleLbl="node1" presStyleIdx="2" presStyleCnt="3"/>
      <dgm:spPr/>
    </dgm:pt>
    <dgm:pt modelId="{5B32933F-A129-4F2F-9C42-417E7FE772A3}" type="pres">
      <dgm:prSet presAssocID="{0DA7EEE6-9539-447F-AEE9-93A6D0B42321}" presName="imagNode" presStyleLbl="fgImgPlace1" presStyleIdx="2" presStyleCnt="3" custLinFactNeighborY="-50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ymbole Harveya 50% z wypełnieniem pełnym"/>
        </a:ext>
      </dgm:extLst>
    </dgm:pt>
  </dgm:ptLst>
  <dgm:cxnLst>
    <dgm:cxn modelId="{BF63553A-3304-4132-B46E-EC926CAFCB62}" srcId="{84C6F4B2-E471-4510-9D4D-59B476D69A0A}" destId="{0172B0B1-6F63-440B-98DF-56440D547C82}" srcOrd="1" destOrd="0" parTransId="{43A1E81C-75F9-4709-9A0D-68F727A51C8F}" sibTransId="{11A8CD22-F955-4814-91A3-1CD393454AD3}"/>
    <dgm:cxn modelId="{A1AF8C3C-4A9C-447A-9092-B11332EDC0FD}" type="presOf" srcId="{0DA7EEE6-9539-447F-AEE9-93A6D0B42321}" destId="{394722E1-427E-4D12-BE80-02608947A912}" srcOrd="1" destOrd="0" presId="urn:microsoft.com/office/officeart/2005/8/layout/hList7"/>
    <dgm:cxn modelId="{DEE9504F-9F03-4407-8BD0-BDD64FE79DA6}" type="presOf" srcId="{0DA7EEE6-9539-447F-AEE9-93A6D0B42321}" destId="{2C28D90E-42CB-4A6B-BD5C-C4D8ADA1AA9B}" srcOrd="0" destOrd="0" presId="urn:microsoft.com/office/officeart/2005/8/layout/hList7"/>
    <dgm:cxn modelId="{0F246E81-8C02-45E1-A4B3-43D063A90E31}" type="presOf" srcId="{F76F7B18-4E4C-421E-A2A8-F20AB13F0C99}" destId="{6F5C0205-3465-4B33-BEA5-D741ECD839DF}" srcOrd="1" destOrd="0" presId="urn:microsoft.com/office/officeart/2005/8/layout/hList7"/>
    <dgm:cxn modelId="{3EEB868A-F809-49BF-A48B-EE840D8F28A1}" type="presOf" srcId="{E7938086-4C18-4453-9A5E-0FFEBB523D44}" destId="{A760165E-351A-4D9D-9440-A76B692EDD60}" srcOrd="0" destOrd="0" presId="urn:microsoft.com/office/officeart/2005/8/layout/hList7"/>
    <dgm:cxn modelId="{EDB6578B-E4E1-4ABE-94A3-7B7D6AC2976C}" type="presOf" srcId="{11A8CD22-F955-4814-91A3-1CD393454AD3}" destId="{7ADE2050-60AD-405E-A68B-1926E3583345}" srcOrd="0" destOrd="0" presId="urn:microsoft.com/office/officeart/2005/8/layout/hList7"/>
    <dgm:cxn modelId="{6141239B-AB20-4AB2-9322-3F3ACF452ACE}" type="presOf" srcId="{0172B0B1-6F63-440B-98DF-56440D547C82}" destId="{8358F225-F051-4EAE-8CAD-69265B0E875E}" srcOrd="1" destOrd="0" presId="urn:microsoft.com/office/officeart/2005/8/layout/hList7"/>
    <dgm:cxn modelId="{DB9D0BCE-AAD4-46F8-987A-571B89F6D5C3}" srcId="{84C6F4B2-E471-4510-9D4D-59B476D69A0A}" destId="{F76F7B18-4E4C-421E-A2A8-F20AB13F0C99}" srcOrd="0" destOrd="0" parTransId="{903D098C-E14F-411E-8F08-B17A345C4BD7}" sibTransId="{E7938086-4C18-4453-9A5E-0FFEBB523D44}"/>
    <dgm:cxn modelId="{44BB9AD4-D320-4E95-928E-D12D80650D80}" type="presOf" srcId="{0172B0B1-6F63-440B-98DF-56440D547C82}" destId="{1B32A6CC-71BD-43A7-95BB-31B1E40367AB}" srcOrd="0" destOrd="0" presId="urn:microsoft.com/office/officeart/2005/8/layout/hList7"/>
    <dgm:cxn modelId="{2F8B89D6-9CD5-434B-95C6-5DD3ABE74C8C}" type="presOf" srcId="{84C6F4B2-E471-4510-9D4D-59B476D69A0A}" destId="{EC82E846-A32B-4B8A-9E93-F7E547D6442A}" srcOrd="0" destOrd="0" presId="urn:microsoft.com/office/officeart/2005/8/layout/hList7"/>
    <dgm:cxn modelId="{708266D7-E5D1-426F-BAB4-248A0350B144}" type="presOf" srcId="{F76F7B18-4E4C-421E-A2A8-F20AB13F0C99}" destId="{0E0DCCF7-1DDB-4317-A585-D4354BB13320}" srcOrd="0" destOrd="0" presId="urn:microsoft.com/office/officeart/2005/8/layout/hList7"/>
    <dgm:cxn modelId="{3D0464E0-5DE6-47E4-9616-5C4129F96F41}" srcId="{84C6F4B2-E471-4510-9D4D-59B476D69A0A}" destId="{0DA7EEE6-9539-447F-AEE9-93A6D0B42321}" srcOrd="2" destOrd="0" parTransId="{C772CD4A-4519-4D3F-A3D6-2159F1775F61}" sibTransId="{B8805B4B-DE98-49B9-A2A1-0DF45B466C2B}"/>
    <dgm:cxn modelId="{E2075589-BB9C-43D0-8F09-CF1E6C8FC050}" type="presParOf" srcId="{EC82E846-A32B-4B8A-9E93-F7E547D6442A}" destId="{F1A9F298-430B-4A3B-99B6-77CFE8D7E008}" srcOrd="0" destOrd="0" presId="urn:microsoft.com/office/officeart/2005/8/layout/hList7"/>
    <dgm:cxn modelId="{02E45317-0D08-4366-A0FB-6FA916B41835}" type="presParOf" srcId="{EC82E846-A32B-4B8A-9E93-F7E547D6442A}" destId="{88E64AB5-02ED-40EF-B9B0-524AF78FDC18}" srcOrd="1" destOrd="0" presId="urn:microsoft.com/office/officeart/2005/8/layout/hList7"/>
    <dgm:cxn modelId="{774B5605-24C3-403A-972E-501CB45FA471}" type="presParOf" srcId="{88E64AB5-02ED-40EF-B9B0-524AF78FDC18}" destId="{9539CCA5-749A-4D6B-BF0C-7AD102931860}" srcOrd="0" destOrd="0" presId="urn:microsoft.com/office/officeart/2005/8/layout/hList7"/>
    <dgm:cxn modelId="{12792666-4978-44D4-BA8A-92BBCCA6C400}" type="presParOf" srcId="{9539CCA5-749A-4D6B-BF0C-7AD102931860}" destId="{0E0DCCF7-1DDB-4317-A585-D4354BB13320}" srcOrd="0" destOrd="0" presId="urn:microsoft.com/office/officeart/2005/8/layout/hList7"/>
    <dgm:cxn modelId="{618B9C8F-F437-4EF9-9CAF-2D71EB415AC3}" type="presParOf" srcId="{9539CCA5-749A-4D6B-BF0C-7AD102931860}" destId="{6F5C0205-3465-4B33-BEA5-D741ECD839DF}" srcOrd="1" destOrd="0" presId="urn:microsoft.com/office/officeart/2005/8/layout/hList7"/>
    <dgm:cxn modelId="{FDE712C9-F02A-4CFE-8698-AB40DD2013D4}" type="presParOf" srcId="{9539CCA5-749A-4D6B-BF0C-7AD102931860}" destId="{EF755EE5-1D42-444E-A795-45FD8EAE66E8}" srcOrd="2" destOrd="0" presId="urn:microsoft.com/office/officeart/2005/8/layout/hList7"/>
    <dgm:cxn modelId="{0FA797D1-ADA7-4FB9-8430-D850F1F792BB}" type="presParOf" srcId="{9539CCA5-749A-4D6B-BF0C-7AD102931860}" destId="{5A535B39-5414-44C3-9A8B-24F58E8D7A43}" srcOrd="3" destOrd="0" presId="urn:microsoft.com/office/officeart/2005/8/layout/hList7"/>
    <dgm:cxn modelId="{D7DF87E4-399F-48FA-A531-5645E9A947E6}" type="presParOf" srcId="{88E64AB5-02ED-40EF-B9B0-524AF78FDC18}" destId="{A760165E-351A-4D9D-9440-A76B692EDD60}" srcOrd="1" destOrd="0" presId="urn:microsoft.com/office/officeart/2005/8/layout/hList7"/>
    <dgm:cxn modelId="{0B711325-C398-4F40-B6BC-0E48A5792156}" type="presParOf" srcId="{88E64AB5-02ED-40EF-B9B0-524AF78FDC18}" destId="{7F542054-E189-42E8-ABEB-D97C167326D1}" srcOrd="2" destOrd="0" presId="urn:microsoft.com/office/officeart/2005/8/layout/hList7"/>
    <dgm:cxn modelId="{EDF0C988-ADD4-4C35-A078-C68F7D7EF367}" type="presParOf" srcId="{7F542054-E189-42E8-ABEB-D97C167326D1}" destId="{1B32A6CC-71BD-43A7-95BB-31B1E40367AB}" srcOrd="0" destOrd="0" presId="urn:microsoft.com/office/officeart/2005/8/layout/hList7"/>
    <dgm:cxn modelId="{56D86F15-DA4D-4760-B140-F3EDE0B24E39}" type="presParOf" srcId="{7F542054-E189-42E8-ABEB-D97C167326D1}" destId="{8358F225-F051-4EAE-8CAD-69265B0E875E}" srcOrd="1" destOrd="0" presId="urn:microsoft.com/office/officeart/2005/8/layout/hList7"/>
    <dgm:cxn modelId="{9C80D9B8-7DA6-47E2-8E1F-0A4BA097C702}" type="presParOf" srcId="{7F542054-E189-42E8-ABEB-D97C167326D1}" destId="{B3581BC5-3C78-49B1-BFF3-64F6C5F79F0E}" srcOrd="2" destOrd="0" presId="urn:microsoft.com/office/officeart/2005/8/layout/hList7"/>
    <dgm:cxn modelId="{6375914A-6F8E-4806-BBF4-BC149B63CF08}" type="presParOf" srcId="{7F542054-E189-42E8-ABEB-D97C167326D1}" destId="{FC865F81-9D45-49FB-A735-9CEE6FE3CE7F}" srcOrd="3" destOrd="0" presId="urn:microsoft.com/office/officeart/2005/8/layout/hList7"/>
    <dgm:cxn modelId="{CFD6D505-5756-44E1-B885-A4C92DE374BD}" type="presParOf" srcId="{88E64AB5-02ED-40EF-B9B0-524AF78FDC18}" destId="{7ADE2050-60AD-405E-A68B-1926E3583345}" srcOrd="3" destOrd="0" presId="urn:microsoft.com/office/officeart/2005/8/layout/hList7"/>
    <dgm:cxn modelId="{4B372D5D-648B-4F84-93F2-83241F434F78}" type="presParOf" srcId="{88E64AB5-02ED-40EF-B9B0-524AF78FDC18}" destId="{000B150E-2AAD-4A73-883B-A40226A60644}" srcOrd="4" destOrd="0" presId="urn:microsoft.com/office/officeart/2005/8/layout/hList7"/>
    <dgm:cxn modelId="{71080207-112E-46F2-84F3-71C48A61B95A}" type="presParOf" srcId="{000B150E-2AAD-4A73-883B-A40226A60644}" destId="{2C28D90E-42CB-4A6B-BD5C-C4D8ADA1AA9B}" srcOrd="0" destOrd="0" presId="urn:microsoft.com/office/officeart/2005/8/layout/hList7"/>
    <dgm:cxn modelId="{CE554969-C74A-45F0-8F8D-35645920C965}" type="presParOf" srcId="{000B150E-2AAD-4A73-883B-A40226A60644}" destId="{394722E1-427E-4D12-BE80-02608947A912}" srcOrd="1" destOrd="0" presId="urn:microsoft.com/office/officeart/2005/8/layout/hList7"/>
    <dgm:cxn modelId="{906A8311-400B-4433-B318-AFDCA4D20315}" type="presParOf" srcId="{000B150E-2AAD-4A73-883B-A40226A60644}" destId="{D7D5EF95-781B-40DA-8C5F-C76E2AFC2BBF}" srcOrd="2" destOrd="0" presId="urn:microsoft.com/office/officeart/2005/8/layout/hList7"/>
    <dgm:cxn modelId="{7A0B4395-46B2-4C98-A1BD-55792E51B152}" type="presParOf" srcId="{000B150E-2AAD-4A73-883B-A40226A60644}" destId="{5B32933F-A129-4F2F-9C42-417E7FE772A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C6F4B2-E471-4510-9D4D-59B476D69A0A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F76F7B18-4E4C-421E-A2A8-F20AB13F0C99}">
      <dgm:prSet phldrT="[Tekst]"/>
      <dgm:spPr/>
      <dgm:t>
        <a:bodyPr/>
        <a:lstStyle/>
        <a:p>
          <a:pPr>
            <a:buNone/>
          </a:pPr>
          <a:r>
            <a:rPr lang="pl-PL" b="1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Nie wszystkie samorządy dopełniły obowiązku uchwalenia i upublicznienia programów współpracy z organizacjami pozarządowymi.</a:t>
          </a:r>
          <a:endParaRPr lang="pl-PL" dirty="0"/>
        </a:p>
      </dgm:t>
    </dgm:pt>
    <dgm:pt modelId="{903D098C-E14F-411E-8F08-B17A345C4BD7}" type="parTrans" cxnId="{DB9D0BCE-AAD4-46F8-987A-571B89F6D5C3}">
      <dgm:prSet/>
      <dgm:spPr/>
      <dgm:t>
        <a:bodyPr/>
        <a:lstStyle/>
        <a:p>
          <a:endParaRPr lang="pl-PL"/>
        </a:p>
      </dgm:t>
    </dgm:pt>
    <dgm:pt modelId="{E7938086-4C18-4453-9A5E-0FFEBB523D44}" type="sibTrans" cxnId="{DB9D0BCE-AAD4-46F8-987A-571B89F6D5C3}">
      <dgm:prSet/>
      <dgm:spPr/>
      <dgm:t>
        <a:bodyPr/>
        <a:lstStyle/>
        <a:p>
          <a:endParaRPr lang="pl-PL"/>
        </a:p>
      </dgm:t>
    </dgm:pt>
    <dgm:pt modelId="{0172B0B1-6F63-440B-98DF-56440D547C82}">
      <dgm:prSet phldrT="[Tekst]"/>
      <dgm:spPr/>
      <dgm:t>
        <a:bodyPr/>
        <a:lstStyle/>
        <a:p>
          <a:pPr>
            <a:buNone/>
          </a:pPr>
          <a:r>
            <a:rPr lang="pl-PL" b="1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Programy współpracy powinny zawierać bardziej szczegółowe informacje.</a:t>
          </a:r>
          <a:endParaRPr lang="pl-PL" dirty="0"/>
        </a:p>
      </dgm:t>
    </dgm:pt>
    <dgm:pt modelId="{43A1E81C-75F9-4709-9A0D-68F727A51C8F}" type="parTrans" cxnId="{BF63553A-3304-4132-B46E-EC926CAFCB62}">
      <dgm:prSet/>
      <dgm:spPr/>
      <dgm:t>
        <a:bodyPr/>
        <a:lstStyle/>
        <a:p>
          <a:endParaRPr lang="pl-PL"/>
        </a:p>
      </dgm:t>
    </dgm:pt>
    <dgm:pt modelId="{11A8CD22-F955-4814-91A3-1CD393454AD3}" type="sibTrans" cxnId="{BF63553A-3304-4132-B46E-EC926CAFCB62}">
      <dgm:prSet/>
      <dgm:spPr/>
      <dgm:t>
        <a:bodyPr/>
        <a:lstStyle/>
        <a:p>
          <a:endParaRPr lang="pl-PL"/>
        </a:p>
      </dgm:t>
    </dgm:pt>
    <dgm:pt modelId="{0DA7EEE6-9539-447F-AEE9-93A6D0B42321}">
      <dgm:prSet phldrT="[Tekst]"/>
      <dgm:spPr/>
      <dgm:t>
        <a:bodyPr/>
        <a:lstStyle/>
        <a:p>
          <a:pPr>
            <a:buNone/>
          </a:pPr>
          <a:r>
            <a:rPr lang="pl-PL" b="1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Przygotowanie i wdrożenie rozwiązań pozwalających na bardziej systematyczne zbieranie, agregowanie, analizowanie oraz prezentowanie danych. </a:t>
          </a:r>
          <a:endParaRPr lang="pl-PL" dirty="0"/>
        </a:p>
      </dgm:t>
    </dgm:pt>
    <dgm:pt modelId="{C772CD4A-4519-4D3F-A3D6-2159F1775F61}" type="parTrans" cxnId="{3D0464E0-5DE6-47E4-9616-5C4129F96F41}">
      <dgm:prSet/>
      <dgm:spPr/>
      <dgm:t>
        <a:bodyPr/>
        <a:lstStyle/>
        <a:p>
          <a:endParaRPr lang="pl-PL"/>
        </a:p>
      </dgm:t>
    </dgm:pt>
    <dgm:pt modelId="{B8805B4B-DE98-49B9-A2A1-0DF45B466C2B}" type="sibTrans" cxnId="{3D0464E0-5DE6-47E4-9616-5C4129F96F41}">
      <dgm:prSet/>
      <dgm:spPr/>
      <dgm:t>
        <a:bodyPr/>
        <a:lstStyle/>
        <a:p>
          <a:endParaRPr lang="pl-PL"/>
        </a:p>
      </dgm:t>
    </dgm:pt>
    <dgm:pt modelId="{EC82E846-A32B-4B8A-9E93-F7E547D6442A}" type="pres">
      <dgm:prSet presAssocID="{84C6F4B2-E471-4510-9D4D-59B476D69A0A}" presName="Name0" presStyleCnt="0">
        <dgm:presLayoutVars>
          <dgm:dir/>
          <dgm:resizeHandles val="exact"/>
        </dgm:presLayoutVars>
      </dgm:prSet>
      <dgm:spPr/>
    </dgm:pt>
    <dgm:pt modelId="{F1A9F298-430B-4A3B-99B6-77CFE8D7E008}" type="pres">
      <dgm:prSet presAssocID="{84C6F4B2-E471-4510-9D4D-59B476D69A0A}" presName="fgShape" presStyleLbl="fgShp" presStyleIdx="0" presStyleCnt="1"/>
      <dgm:spPr/>
    </dgm:pt>
    <dgm:pt modelId="{88E64AB5-02ED-40EF-B9B0-524AF78FDC18}" type="pres">
      <dgm:prSet presAssocID="{84C6F4B2-E471-4510-9D4D-59B476D69A0A}" presName="linComp" presStyleCnt="0"/>
      <dgm:spPr/>
    </dgm:pt>
    <dgm:pt modelId="{9539CCA5-749A-4D6B-BF0C-7AD102931860}" type="pres">
      <dgm:prSet presAssocID="{F76F7B18-4E4C-421E-A2A8-F20AB13F0C99}" presName="compNode" presStyleCnt="0"/>
      <dgm:spPr/>
    </dgm:pt>
    <dgm:pt modelId="{0E0DCCF7-1DDB-4317-A585-D4354BB13320}" type="pres">
      <dgm:prSet presAssocID="{F76F7B18-4E4C-421E-A2A8-F20AB13F0C99}" presName="bkgdShape" presStyleLbl="node1" presStyleIdx="0" presStyleCnt="3" custLinFactNeighborX="-6345" custLinFactNeighborY="73891"/>
      <dgm:spPr/>
    </dgm:pt>
    <dgm:pt modelId="{6F5C0205-3465-4B33-BEA5-D741ECD839DF}" type="pres">
      <dgm:prSet presAssocID="{F76F7B18-4E4C-421E-A2A8-F20AB13F0C99}" presName="nodeTx" presStyleLbl="node1" presStyleIdx="0" presStyleCnt="3">
        <dgm:presLayoutVars>
          <dgm:bulletEnabled val="1"/>
        </dgm:presLayoutVars>
      </dgm:prSet>
      <dgm:spPr/>
    </dgm:pt>
    <dgm:pt modelId="{EF755EE5-1D42-444E-A795-45FD8EAE66E8}" type="pres">
      <dgm:prSet presAssocID="{F76F7B18-4E4C-421E-A2A8-F20AB13F0C99}" presName="invisiNode" presStyleLbl="node1" presStyleIdx="0" presStyleCnt="3"/>
      <dgm:spPr/>
    </dgm:pt>
    <dgm:pt modelId="{5A535B39-5414-44C3-9A8B-24F58E8D7A43}" type="pres">
      <dgm:prSet presAssocID="{F76F7B18-4E4C-421E-A2A8-F20AB13F0C99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yrena z wypełnieniem pełnym"/>
        </a:ext>
      </dgm:extLst>
    </dgm:pt>
    <dgm:pt modelId="{A760165E-351A-4D9D-9440-A76B692EDD60}" type="pres">
      <dgm:prSet presAssocID="{E7938086-4C18-4453-9A5E-0FFEBB523D44}" presName="sibTrans" presStyleLbl="sibTrans2D1" presStyleIdx="0" presStyleCnt="0"/>
      <dgm:spPr/>
    </dgm:pt>
    <dgm:pt modelId="{7F542054-E189-42E8-ABEB-D97C167326D1}" type="pres">
      <dgm:prSet presAssocID="{0172B0B1-6F63-440B-98DF-56440D547C82}" presName="compNode" presStyleCnt="0"/>
      <dgm:spPr/>
    </dgm:pt>
    <dgm:pt modelId="{1B32A6CC-71BD-43A7-95BB-31B1E40367AB}" type="pres">
      <dgm:prSet presAssocID="{0172B0B1-6F63-440B-98DF-56440D547C82}" presName="bkgdShape" presStyleLbl="node1" presStyleIdx="1" presStyleCnt="3"/>
      <dgm:spPr/>
    </dgm:pt>
    <dgm:pt modelId="{8358F225-F051-4EAE-8CAD-69265B0E875E}" type="pres">
      <dgm:prSet presAssocID="{0172B0B1-6F63-440B-98DF-56440D547C82}" presName="nodeTx" presStyleLbl="node1" presStyleIdx="1" presStyleCnt="3">
        <dgm:presLayoutVars>
          <dgm:bulletEnabled val="1"/>
        </dgm:presLayoutVars>
      </dgm:prSet>
      <dgm:spPr/>
    </dgm:pt>
    <dgm:pt modelId="{B3581BC5-3C78-49B1-BFF3-64F6C5F79F0E}" type="pres">
      <dgm:prSet presAssocID="{0172B0B1-6F63-440B-98DF-56440D547C82}" presName="invisiNode" presStyleLbl="node1" presStyleIdx="1" presStyleCnt="3"/>
      <dgm:spPr/>
    </dgm:pt>
    <dgm:pt modelId="{FC865F81-9D45-49FB-A735-9CEE6FE3CE7F}" type="pres">
      <dgm:prSet presAssocID="{0172B0B1-6F63-440B-98DF-56440D547C82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Osoba pracująca przy stole"/>
        </a:ext>
      </dgm:extLst>
    </dgm:pt>
    <dgm:pt modelId="{7ADE2050-60AD-405E-A68B-1926E3583345}" type="pres">
      <dgm:prSet presAssocID="{11A8CD22-F955-4814-91A3-1CD393454AD3}" presName="sibTrans" presStyleLbl="sibTrans2D1" presStyleIdx="0" presStyleCnt="0"/>
      <dgm:spPr/>
    </dgm:pt>
    <dgm:pt modelId="{000B150E-2AAD-4A73-883B-A40226A60644}" type="pres">
      <dgm:prSet presAssocID="{0DA7EEE6-9539-447F-AEE9-93A6D0B42321}" presName="compNode" presStyleCnt="0"/>
      <dgm:spPr/>
    </dgm:pt>
    <dgm:pt modelId="{2C28D90E-42CB-4A6B-BD5C-C4D8ADA1AA9B}" type="pres">
      <dgm:prSet presAssocID="{0DA7EEE6-9539-447F-AEE9-93A6D0B42321}" presName="bkgdShape" presStyleLbl="node1" presStyleIdx="2" presStyleCnt="3"/>
      <dgm:spPr/>
    </dgm:pt>
    <dgm:pt modelId="{394722E1-427E-4D12-BE80-02608947A912}" type="pres">
      <dgm:prSet presAssocID="{0DA7EEE6-9539-447F-AEE9-93A6D0B42321}" presName="nodeTx" presStyleLbl="node1" presStyleIdx="2" presStyleCnt="3">
        <dgm:presLayoutVars>
          <dgm:bulletEnabled val="1"/>
        </dgm:presLayoutVars>
      </dgm:prSet>
      <dgm:spPr/>
    </dgm:pt>
    <dgm:pt modelId="{D7D5EF95-781B-40DA-8C5F-C76E2AFC2BBF}" type="pres">
      <dgm:prSet presAssocID="{0DA7EEE6-9539-447F-AEE9-93A6D0B42321}" presName="invisiNode" presStyleLbl="node1" presStyleIdx="2" presStyleCnt="3"/>
      <dgm:spPr/>
    </dgm:pt>
    <dgm:pt modelId="{5B32933F-A129-4F2F-9C42-417E7FE772A3}" type="pres">
      <dgm:prSet presAssocID="{0DA7EEE6-9539-447F-AEE9-93A6D0B42321}" presName="imagNode" presStyleLbl="fgImgPlac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extLst>
        <a:ext uri="{E40237B7-FDA0-4F09-8148-C483321AD2D9}">
          <dgm14:cNvPr xmlns:dgm14="http://schemas.microsoft.com/office/drawing/2010/diagram" id="0" name="" descr="Wykresy finansowe na ciemnym wyświetlaczu"/>
        </a:ext>
      </dgm:extLst>
    </dgm:pt>
  </dgm:ptLst>
  <dgm:cxnLst>
    <dgm:cxn modelId="{BF63553A-3304-4132-B46E-EC926CAFCB62}" srcId="{84C6F4B2-E471-4510-9D4D-59B476D69A0A}" destId="{0172B0B1-6F63-440B-98DF-56440D547C82}" srcOrd="1" destOrd="0" parTransId="{43A1E81C-75F9-4709-9A0D-68F727A51C8F}" sibTransId="{11A8CD22-F955-4814-91A3-1CD393454AD3}"/>
    <dgm:cxn modelId="{A1AF8C3C-4A9C-447A-9092-B11332EDC0FD}" type="presOf" srcId="{0DA7EEE6-9539-447F-AEE9-93A6D0B42321}" destId="{394722E1-427E-4D12-BE80-02608947A912}" srcOrd="1" destOrd="0" presId="urn:microsoft.com/office/officeart/2005/8/layout/hList7"/>
    <dgm:cxn modelId="{DEE9504F-9F03-4407-8BD0-BDD64FE79DA6}" type="presOf" srcId="{0DA7EEE6-9539-447F-AEE9-93A6D0B42321}" destId="{2C28D90E-42CB-4A6B-BD5C-C4D8ADA1AA9B}" srcOrd="0" destOrd="0" presId="urn:microsoft.com/office/officeart/2005/8/layout/hList7"/>
    <dgm:cxn modelId="{0F246E81-8C02-45E1-A4B3-43D063A90E31}" type="presOf" srcId="{F76F7B18-4E4C-421E-A2A8-F20AB13F0C99}" destId="{6F5C0205-3465-4B33-BEA5-D741ECD839DF}" srcOrd="1" destOrd="0" presId="urn:microsoft.com/office/officeart/2005/8/layout/hList7"/>
    <dgm:cxn modelId="{3EEB868A-F809-49BF-A48B-EE840D8F28A1}" type="presOf" srcId="{E7938086-4C18-4453-9A5E-0FFEBB523D44}" destId="{A760165E-351A-4D9D-9440-A76B692EDD60}" srcOrd="0" destOrd="0" presId="urn:microsoft.com/office/officeart/2005/8/layout/hList7"/>
    <dgm:cxn modelId="{EDB6578B-E4E1-4ABE-94A3-7B7D6AC2976C}" type="presOf" srcId="{11A8CD22-F955-4814-91A3-1CD393454AD3}" destId="{7ADE2050-60AD-405E-A68B-1926E3583345}" srcOrd="0" destOrd="0" presId="urn:microsoft.com/office/officeart/2005/8/layout/hList7"/>
    <dgm:cxn modelId="{6141239B-AB20-4AB2-9322-3F3ACF452ACE}" type="presOf" srcId="{0172B0B1-6F63-440B-98DF-56440D547C82}" destId="{8358F225-F051-4EAE-8CAD-69265B0E875E}" srcOrd="1" destOrd="0" presId="urn:microsoft.com/office/officeart/2005/8/layout/hList7"/>
    <dgm:cxn modelId="{DB9D0BCE-AAD4-46F8-987A-571B89F6D5C3}" srcId="{84C6F4B2-E471-4510-9D4D-59B476D69A0A}" destId="{F76F7B18-4E4C-421E-A2A8-F20AB13F0C99}" srcOrd="0" destOrd="0" parTransId="{903D098C-E14F-411E-8F08-B17A345C4BD7}" sibTransId="{E7938086-4C18-4453-9A5E-0FFEBB523D44}"/>
    <dgm:cxn modelId="{44BB9AD4-D320-4E95-928E-D12D80650D80}" type="presOf" srcId="{0172B0B1-6F63-440B-98DF-56440D547C82}" destId="{1B32A6CC-71BD-43A7-95BB-31B1E40367AB}" srcOrd="0" destOrd="0" presId="urn:microsoft.com/office/officeart/2005/8/layout/hList7"/>
    <dgm:cxn modelId="{2F8B89D6-9CD5-434B-95C6-5DD3ABE74C8C}" type="presOf" srcId="{84C6F4B2-E471-4510-9D4D-59B476D69A0A}" destId="{EC82E846-A32B-4B8A-9E93-F7E547D6442A}" srcOrd="0" destOrd="0" presId="urn:microsoft.com/office/officeart/2005/8/layout/hList7"/>
    <dgm:cxn modelId="{708266D7-E5D1-426F-BAB4-248A0350B144}" type="presOf" srcId="{F76F7B18-4E4C-421E-A2A8-F20AB13F0C99}" destId="{0E0DCCF7-1DDB-4317-A585-D4354BB13320}" srcOrd="0" destOrd="0" presId="urn:microsoft.com/office/officeart/2005/8/layout/hList7"/>
    <dgm:cxn modelId="{3D0464E0-5DE6-47E4-9616-5C4129F96F41}" srcId="{84C6F4B2-E471-4510-9D4D-59B476D69A0A}" destId="{0DA7EEE6-9539-447F-AEE9-93A6D0B42321}" srcOrd="2" destOrd="0" parTransId="{C772CD4A-4519-4D3F-A3D6-2159F1775F61}" sibTransId="{B8805B4B-DE98-49B9-A2A1-0DF45B466C2B}"/>
    <dgm:cxn modelId="{E2075589-BB9C-43D0-8F09-CF1E6C8FC050}" type="presParOf" srcId="{EC82E846-A32B-4B8A-9E93-F7E547D6442A}" destId="{F1A9F298-430B-4A3B-99B6-77CFE8D7E008}" srcOrd="0" destOrd="0" presId="urn:microsoft.com/office/officeart/2005/8/layout/hList7"/>
    <dgm:cxn modelId="{02E45317-0D08-4366-A0FB-6FA916B41835}" type="presParOf" srcId="{EC82E846-A32B-4B8A-9E93-F7E547D6442A}" destId="{88E64AB5-02ED-40EF-B9B0-524AF78FDC18}" srcOrd="1" destOrd="0" presId="urn:microsoft.com/office/officeart/2005/8/layout/hList7"/>
    <dgm:cxn modelId="{774B5605-24C3-403A-972E-501CB45FA471}" type="presParOf" srcId="{88E64AB5-02ED-40EF-B9B0-524AF78FDC18}" destId="{9539CCA5-749A-4D6B-BF0C-7AD102931860}" srcOrd="0" destOrd="0" presId="urn:microsoft.com/office/officeart/2005/8/layout/hList7"/>
    <dgm:cxn modelId="{12792666-4978-44D4-BA8A-92BBCCA6C400}" type="presParOf" srcId="{9539CCA5-749A-4D6B-BF0C-7AD102931860}" destId="{0E0DCCF7-1DDB-4317-A585-D4354BB13320}" srcOrd="0" destOrd="0" presId="urn:microsoft.com/office/officeart/2005/8/layout/hList7"/>
    <dgm:cxn modelId="{618B9C8F-F437-4EF9-9CAF-2D71EB415AC3}" type="presParOf" srcId="{9539CCA5-749A-4D6B-BF0C-7AD102931860}" destId="{6F5C0205-3465-4B33-BEA5-D741ECD839DF}" srcOrd="1" destOrd="0" presId="urn:microsoft.com/office/officeart/2005/8/layout/hList7"/>
    <dgm:cxn modelId="{FDE712C9-F02A-4CFE-8698-AB40DD2013D4}" type="presParOf" srcId="{9539CCA5-749A-4D6B-BF0C-7AD102931860}" destId="{EF755EE5-1D42-444E-A795-45FD8EAE66E8}" srcOrd="2" destOrd="0" presId="urn:microsoft.com/office/officeart/2005/8/layout/hList7"/>
    <dgm:cxn modelId="{0FA797D1-ADA7-4FB9-8430-D850F1F792BB}" type="presParOf" srcId="{9539CCA5-749A-4D6B-BF0C-7AD102931860}" destId="{5A535B39-5414-44C3-9A8B-24F58E8D7A43}" srcOrd="3" destOrd="0" presId="urn:microsoft.com/office/officeart/2005/8/layout/hList7"/>
    <dgm:cxn modelId="{D7DF87E4-399F-48FA-A531-5645E9A947E6}" type="presParOf" srcId="{88E64AB5-02ED-40EF-B9B0-524AF78FDC18}" destId="{A760165E-351A-4D9D-9440-A76B692EDD60}" srcOrd="1" destOrd="0" presId="urn:microsoft.com/office/officeart/2005/8/layout/hList7"/>
    <dgm:cxn modelId="{0B711325-C398-4F40-B6BC-0E48A5792156}" type="presParOf" srcId="{88E64AB5-02ED-40EF-B9B0-524AF78FDC18}" destId="{7F542054-E189-42E8-ABEB-D97C167326D1}" srcOrd="2" destOrd="0" presId="urn:microsoft.com/office/officeart/2005/8/layout/hList7"/>
    <dgm:cxn modelId="{EDF0C988-ADD4-4C35-A078-C68F7D7EF367}" type="presParOf" srcId="{7F542054-E189-42E8-ABEB-D97C167326D1}" destId="{1B32A6CC-71BD-43A7-95BB-31B1E40367AB}" srcOrd="0" destOrd="0" presId="urn:microsoft.com/office/officeart/2005/8/layout/hList7"/>
    <dgm:cxn modelId="{56D86F15-DA4D-4760-B140-F3EDE0B24E39}" type="presParOf" srcId="{7F542054-E189-42E8-ABEB-D97C167326D1}" destId="{8358F225-F051-4EAE-8CAD-69265B0E875E}" srcOrd="1" destOrd="0" presId="urn:microsoft.com/office/officeart/2005/8/layout/hList7"/>
    <dgm:cxn modelId="{9C80D9B8-7DA6-47E2-8E1F-0A4BA097C702}" type="presParOf" srcId="{7F542054-E189-42E8-ABEB-D97C167326D1}" destId="{B3581BC5-3C78-49B1-BFF3-64F6C5F79F0E}" srcOrd="2" destOrd="0" presId="urn:microsoft.com/office/officeart/2005/8/layout/hList7"/>
    <dgm:cxn modelId="{6375914A-6F8E-4806-BBF4-BC149B63CF08}" type="presParOf" srcId="{7F542054-E189-42E8-ABEB-D97C167326D1}" destId="{FC865F81-9D45-49FB-A735-9CEE6FE3CE7F}" srcOrd="3" destOrd="0" presId="urn:microsoft.com/office/officeart/2005/8/layout/hList7"/>
    <dgm:cxn modelId="{CFD6D505-5756-44E1-B885-A4C92DE374BD}" type="presParOf" srcId="{88E64AB5-02ED-40EF-B9B0-524AF78FDC18}" destId="{7ADE2050-60AD-405E-A68B-1926E3583345}" srcOrd="3" destOrd="0" presId="urn:microsoft.com/office/officeart/2005/8/layout/hList7"/>
    <dgm:cxn modelId="{4B372D5D-648B-4F84-93F2-83241F434F78}" type="presParOf" srcId="{88E64AB5-02ED-40EF-B9B0-524AF78FDC18}" destId="{000B150E-2AAD-4A73-883B-A40226A60644}" srcOrd="4" destOrd="0" presId="urn:microsoft.com/office/officeart/2005/8/layout/hList7"/>
    <dgm:cxn modelId="{71080207-112E-46F2-84F3-71C48A61B95A}" type="presParOf" srcId="{000B150E-2AAD-4A73-883B-A40226A60644}" destId="{2C28D90E-42CB-4A6B-BD5C-C4D8ADA1AA9B}" srcOrd="0" destOrd="0" presId="urn:microsoft.com/office/officeart/2005/8/layout/hList7"/>
    <dgm:cxn modelId="{CE554969-C74A-45F0-8F8D-35645920C965}" type="presParOf" srcId="{000B150E-2AAD-4A73-883B-A40226A60644}" destId="{394722E1-427E-4D12-BE80-02608947A912}" srcOrd="1" destOrd="0" presId="urn:microsoft.com/office/officeart/2005/8/layout/hList7"/>
    <dgm:cxn modelId="{906A8311-400B-4433-B318-AFDCA4D20315}" type="presParOf" srcId="{000B150E-2AAD-4A73-883B-A40226A60644}" destId="{D7D5EF95-781B-40DA-8C5F-C76E2AFC2BBF}" srcOrd="2" destOrd="0" presId="urn:microsoft.com/office/officeart/2005/8/layout/hList7"/>
    <dgm:cxn modelId="{7A0B4395-46B2-4C98-A1BD-55792E51B152}" type="presParOf" srcId="{000B150E-2AAD-4A73-883B-A40226A60644}" destId="{5B32933F-A129-4F2F-9C42-417E7FE772A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B51C0-1A2E-4BD4-86D7-3D67C9317F93}">
      <dsp:nvSpPr>
        <dsp:cNvPr id="0" name=""/>
        <dsp:cNvSpPr/>
      </dsp:nvSpPr>
      <dsp:spPr>
        <a:xfrm>
          <a:off x="509984" y="1963"/>
          <a:ext cx="1974453" cy="1974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Determinanta_1: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Pandemia COVID 19</a:t>
          </a:r>
        </a:p>
      </dsp:txBody>
      <dsp:txXfrm>
        <a:off x="799136" y="291115"/>
        <a:ext cx="1396149" cy="1396149"/>
      </dsp:txXfrm>
    </dsp:sp>
    <dsp:sp modelId="{1A95E00B-C416-473A-9003-64BCD04A2657}">
      <dsp:nvSpPr>
        <dsp:cNvPr id="0" name=""/>
        <dsp:cNvSpPr/>
      </dsp:nvSpPr>
      <dsp:spPr>
        <a:xfrm>
          <a:off x="924619" y="2136742"/>
          <a:ext cx="1145182" cy="114518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1076413" y="2574660"/>
        <a:ext cx="841594" cy="269346"/>
      </dsp:txXfrm>
    </dsp:sp>
    <dsp:sp modelId="{DEC09C03-9CBE-459D-B58E-A1FB04B2F3BA}">
      <dsp:nvSpPr>
        <dsp:cNvPr id="0" name=""/>
        <dsp:cNvSpPr/>
      </dsp:nvSpPr>
      <dsp:spPr>
        <a:xfrm>
          <a:off x="509984" y="3442250"/>
          <a:ext cx="1974453" cy="1974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Determinanta_2: stosunkowo wysoka inflacja 3,4%</a:t>
          </a:r>
        </a:p>
      </dsp:txBody>
      <dsp:txXfrm>
        <a:off x="799136" y="3731402"/>
        <a:ext cx="1396149" cy="1396149"/>
      </dsp:txXfrm>
    </dsp:sp>
    <dsp:sp modelId="{6A321E09-31A2-4F27-9A67-F6BBE98C9E61}">
      <dsp:nvSpPr>
        <dsp:cNvPr id="0" name=""/>
        <dsp:cNvSpPr/>
      </dsp:nvSpPr>
      <dsp:spPr>
        <a:xfrm>
          <a:off x="2780605" y="2342085"/>
          <a:ext cx="627876" cy="734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2780605" y="2488984"/>
        <a:ext cx="439513" cy="440698"/>
      </dsp:txXfrm>
    </dsp:sp>
    <dsp:sp modelId="{95512FC2-B5C0-4028-B4D7-9B97680DAF65}">
      <dsp:nvSpPr>
        <dsp:cNvPr id="0" name=""/>
        <dsp:cNvSpPr/>
      </dsp:nvSpPr>
      <dsp:spPr>
        <a:xfrm>
          <a:off x="3669109" y="734880"/>
          <a:ext cx="3948906" cy="3948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rPr>
            <a:t>P</a:t>
          </a:r>
          <a:r>
            <a:rPr lang="pl-PL" sz="2300" b="1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rzedstawienie zmian skali finansowania organizacji pozarządowych przez jednostki samorządu terytorialnego w 2020 i 2021 r. </a:t>
          </a:r>
          <a:endParaRPr lang="pl-PL" sz="2300" b="1" kern="1200" dirty="0">
            <a:solidFill>
              <a:schemeClr val="bg1"/>
            </a:solidFill>
          </a:endParaRPr>
        </a:p>
      </dsp:txBody>
      <dsp:txXfrm>
        <a:off x="4247413" y="1313184"/>
        <a:ext cx="2792298" cy="2792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8A9FD-5A41-47F3-B643-256ED7E98A90}">
      <dsp:nvSpPr>
        <dsp:cNvPr id="0" name=""/>
        <dsp:cNvSpPr/>
      </dsp:nvSpPr>
      <dsp:spPr>
        <a:xfrm>
          <a:off x="1720650" y="1011860"/>
          <a:ext cx="4121547" cy="37008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Podstawowym celem badania było uzyskanie wiedzy o tym, jaki wpływ na finansowanie organizacji pozarządowych ze środków jednostek samorządu terytorialnego wywarła pandemia COVID-19.</a:t>
          </a:r>
          <a:endParaRPr lang="pl-PL" sz="1800" kern="1200" dirty="0"/>
        </a:p>
      </dsp:txBody>
      <dsp:txXfrm>
        <a:off x="2324237" y="1553830"/>
        <a:ext cx="2914373" cy="2616863"/>
      </dsp:txXfrm>
    </dsp:sp>
    <dsp:sp modelId="{33569259-C037-42E6-9CE8-33747979BE87}">
      <dsp:nvSpPr>
        <dsp:cNvPr id="0" name=""/>
        <dsp:cNvSpPr/>
      </dsp:nvSpPr>
      <dsp:spPr>
        <a:xfrm rot="12825810">
          <a:off x="1666989" y="1390272"/>
          <a:ext cx="366035" cy="361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/>
        </a:p>
      </dsp:txBody>
      <dsp:txXfrm rot="10800000">
        <a:off x="1766320" y="1492736"/>
        <a:ext cx="257556" cy="216958"/>
      </dsp:txXfrm>
    </dsp:sp>
    <dsp:sp modelId="{814A668F-72FF-4BD8-BB04-0E7C9F609E81}">
      <dsp:nvSpPr>
        <dsp:cNvPr id="0" name=""/>
        <dsp:cNvSpPr/>
      </dsp:nvSpPr>
      <dsp:spPr>
        <a:xfrm>
          <a:off x="32698" y="80745"/>
          <a:ext cx="1661758" cy="1661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Jaką kwotę każda jednostka samorządu terytorialnego w Polsce (województwo, powiat, miasto, gmina) przeznaczyła w programie współpracy z organizacjami pozarządowymi ?</a:t>
          </a:r>
          <a:endParaRPr lang="pl-PL" sz="800" kern="1200" dirty="0"/>
        </a:p>
      </dsp:txBody>
      <dsp:txXfrm>
        <a:off x="276057" y="324104"/>
        <a:ext cx="1175040" cy="1175040"/>
      </dsp:txXfrm>
    </dsp:sp>
    <dsp:sp modelId="{11A459EC-6128-45FD-A86E-57637972A3F8}">
      <dsp:nvSpPr>
        <dsp:cNvPr id="0" name=""/>
        <dsp:cNvSpPr/>
      </dsp:nvSpPr>
      <dsp:spPr>
        <a:xfrm rot="19677604">
          <a:off x="5567836" y="1454756"/>
          <a:ext cx="347374" cy="361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/>
        </a:p>
      </dsp:txBody>
      <dsp:txXfrm>
        <a:off x="5575773" y="1554719"/>
        <a:ext cx="243162" cy="216958"/>
      </dsp:txXfrm>
    </dsp:sp>
    <dsp:sp modelId="{27D39096-3AE7-469E-8AF6-9BF6FFE1240F}">
      <dsp:nvSpPr>
        <dsp:cNvPr id="0" name=""/>
        <dsp:cNvSpPr/>
      </dsp:nvSpPr>
      <dsp:spPr>
        <a:xfrm>
          <a:off x="5901090" y="184817"/>
          <a:ext cx="1661758" cy="1661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Jakie kwoty każda JST w Polsce (województwo, powiat, miasto, gmina) przeznaczyła w programie współpracy w 2020 r. na poszczególne sfery zadań publicznych ?</a:t>
          </a:r>
          <a:endParaRPr lang="pl-PL" sz="800" kern="1200" dirty="0"/>
        </a:p>
      </dsp:txBody>
      <dsp:txXfrm>
        <a:off x="6144449" y="428176"/>
        <a:ext cx="1175040" cy="1175040"/>
      </dsp:txXfrm>
    </dsp:sp>
    <dsp:sp modelId="{144DD93A-6C62-49AB-9F8E-0F2A18385A2B}">
      <dsp:nvSpPr>
        <dsp:cNvPr id="0" name=""/>
        <dsp:cNvSpPr/>
      </dsp:nvSpPr>
      <dsp:spPr>
        <a:xfrm rot="1970460">
          <a:off x="5540393" y="3919667"/>
          <a:ext cx="318664" cy="361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/>
        </a:p>
      </dsp:txBody>
      <dsp:txXfrm>
        <a:off x="5548032" y="3966065"/>
        <a:ext cx="223065" cy="216958"/>
      </dsp:txXfrm>
    </dsp:sp>
    <dsp:sp modelId="{D4616673-1D54-41F5-9924-83A7C50F2EE9}">
      <dsp:nvSpPr>
        <dsp:cNvPr id="0" name=""/>
        <dsp:cNvSpPr/>
      </dsp:nvSpPr>
      <dsp:spPr>
        <a:xfrm>
          <a:off x="5827091" y="3888105"/>
          <a:ext cx="1661758" cy="1661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Jakie są różnice w kwotach dofinansowania przeznaczonych przez JST w programach współpracy na poszczególne sfery zadań </a:t>
          </a:r>
          <a:r>
            <a:rPr lang="pl-PL" sz="800" kern="1200" dirty="0" err="1">
              <a:effectLst/>
              <a:latin typeface="Arial" panose="020B0604020202020204" pitchFamily="34" charset="0"/>
              <a:ea typeface="Calibri" panose="020F0502020204030204" pitchFamily="34" charset="0"/>
            </a:rPr>
            <a:t>publiczn</a:t>
          </a:r>
          <a:r>
            <a:rPr lang="pl-PL" sz="800" kern="12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?</a:t>
          </a:r>
          <a:endParaRPr lang="pl-PL" sz="800" kern="1200" dirty="0"/>
        </a:p>
      </dsp:txBody>
      <dsp:txXfrm>
        <a:off x="6070450" y="4131464"/>
        <a:ext cx="1175040" cy="1175040"/>
      </dsp:txXfrm>
    </dsp:sp>
    <dsp:sp modelId="{2ECB7A61-1056-4338-A16B-9153A9AC8911}">
      <dsp:nvSpPr>
        <dsp:cNvPr id="0" name=""/>
        <dsp:cNvSpPr/>
      </dsp:nvSpPr>
      <dsp:spPr>
        <a:xfrm rot="8894030">
          <a:off x="1648635" y="3896410"/>
          <a:ext cx="341384" cy="361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/>
        </a:p>
      </dsp:txBody>
      <dsp:txXfrm rot="10800000">
        <a:off x="1743379" y="3941772"/>
        <a:ext cx="238969" cy="216958"/>
      </dsp:txXfrm>
    </dsp:sp>
    <dsp:sp modelId="{7AEE8AC3-20B2-41D8-9B6C-6CD8E7C8B281}">
      <dsp:nvSpPr>
        <dsp:cNvPr id="0" name=""/>
        <dsp:cNvSpPr/>
      </dsp:nvSpPr>
      <dsp:spPr>
        <a:xfrm>
          <a:off x="0" y="3858387"/>
          <a:ext cx="1661758" cy="1661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800" kern="12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Jakie są różnice w kwotach dofinansowania przeznaczonych przez poszczególne JST w programach współpracy dla organizacji pozarządowych w 2020 r. i  2021 r.?</a:t>
          </a:r>
          <a:endParaRPr lang="pl-PL" sz="800" kern="1200" dirty="0"/>
        </a:p>
      </dsp:txBody>
      <dsp:txXfrm>
        <a:off x="243359" y="4101746"/>
        <a:ext cx="1175040" cy="1175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882F4-75AB-47EE-9A79-7B74B1334D8C}">
      <dsp:nvSpPr>
        <dsp:cNvPr id="0" name=""/>
        <dsp:cNvSpPr/>
      </dsp:nvSpPr>
      <dsp:spPr>
        <a:xfrm rot="5400000">
          <a:off x="465812" y="1778824"/>
          <a:ext cx="923787" cy="10516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84849-E335-436C-AEEC-41EB0907E959}">
      <dsp:nvSpPr>
        <dsp:cNvPr id="0" name=""/>
        <dsp:cNvSpPr/>
      </dsp:nvSpPr>
      <dsp:spPr>
        <a:xfrm>
          <a:off x="221064" y="754787"/>
          <a:ext cx="1555114" cy="108852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Wniosek o IP (1)</a:t>
          </a:r>
        </a:p>
      </dsp:txBody>
      <dsp:txXfrm>
        <a:off x="274211" y="807934"/>
        <a:ext cx="1448820" cy="982235"/>
      </dsp:txXfrm>
    </dsp:sp>
    <dsp:sp modelId="{DDFFA297-3CA3-4DC6-B47A-35976B3E6A42}">
      <dsp:nvSpPr>
        <dsp:cNvPr id="0" name=""/>
        <dsp:cNvSpPr/>
      </dsp:nvSpPr>
      <dsp:spPr>
        <a:xfrm>
          <a:off x="1912972" y="896690"/>
          <a:ext cx="4677389" cy="879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Proces badawczy rozpoczynał się od wysłania do każdej jednostki samorządu terytorialnego wniosku o udostępnienie informacji publicznej (bazę teleadresową JST MSWiA).</a:t>
          </a:r>
          <a:endParaRPr lang="pl-PL" sz="1400" kern="1200" dirty="0"/>
        </a:p>
      </dsp:txBody>
      <dsp:txXfrm>
        <a:off x="1912972" y="896690"/>
        <a:ext cx="4677389" cy="879797"/>
      </dsp:txXfrm>
    </dsp:sp>
    <dsp:sp modelId="{477E6ABF-5596-4933-BA5F-0BCBAF3E21FC}">
      <dsp:nvSpPr>
        <dsp:cNvPr id="0" name=""/>
        <dsp:cNvSpPr/>
      </dsp:nvSpPr>
      <dsp:spPr>
        <a:xfrm rot="5400000">
          <a:off x="1789575" y="3001602"/>
          <a:ext cx="923787" cy="10516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91807-682C-4934-A6F6-C8AA828D2C91}">
      <dsp:nvSpPr>
        <dsp:cNvPr id="0" name=""/>
        <dsp:cNvSpPr/>
      </dsp:nvSpPr>
      <dsp:spPr>
        <a:xfrm>
          <a:off x="1540683" y="1952747"/>
          <a:ext cx="1555114" cy="108852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Wniosek o IP (2)</a:t>
          </a:r>
        </a:p>
      </dsp:txBody>
      <dsp:txXfrm>
        <a:off x="1593830" y="2005894"/>
        <a:ext cx="1448820" cy="982235"/>
      </dsp:txXfrm>
    </dsp:sp>
    <dsp:sp modelId="{AE82D1A4-7453-4F20-9E7F-9A4DAA138CC0}">
      <dsp:nvSpPr>
        <dsp:cNvPr id="0" name=""/>
        <dsp:cNvSpPr/>
      </dsp:nvSpPr>
      <dsp:spPr>
        <a:xfrm>
          <a:off x="3394366" y="2031831"/>
          <a:ext cx="3265713" cy="879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Wysłanie do JST, które nie udzieliły odpowiedzi ponownego wniosku udostępnienie informacji publicznej.</a:t>
          </a:r>
          <a:endParaRPr lang="pl-PL" sz="1400" kern="1200" dirty="0"/>
        </a:p>
      </dsp:txBody>
      <dsp:txXfrm>
        <a:off x="3394366" y="2031831"/>
        <a:ext cx="3265713" cy="879797"/>
      </dsp:txXfrm>
    </dsp:sp>
    <dsp:sp modelId="{9706214F-BAC6-4F59-9DA9-5511F49C6179}">
      <dsp:nvSpPr>
        <dsp:cNvPr id="0" name=""/>
        <dsp:cNvSpPr/>
      </dsp:nvSpPr>
      <dsp:spPr>
        <a:xfrm>
          <a:off x="2979084" y="3246746"/>
          <a:ext cx="1555114" cy="108852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Weryfikacja i analiza danych</a:t>
          </a:r>
        </a:p>
      </dsp:txBody>
      <dsp:txXfrm>
        <a:off x="3032231" y="3299893"/>
        <a:ext cx="1448820" cy="982235"/>
      </dsp:txXfrm>
    </dsp:sp>
    <dsp:sp modelId="{59A2680B-60E6-4DE8-A89A-21B71E334D1D}">
      <dsp:nvSpPr>
        <dsp:cNvPr id="0" name=""/>
        <dsp:cNvSpPr/>
      </dsp:nvSpPr>
      <dsp:spPr>
        <a:xfrm>
          <a:off x="4824320" y="3248046"/>
          <a:ext cx="3291829" cy="1163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Zebranie danych w bazie.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W przypadku różnic wysokości środków przekraczających 30% między 2020 a 2021 r. weryfikacja danych w programach współpracy.</a:t>
          </a:r>
          <a:endParaRPr lang="pl-PL" sz="1400" kern="1200" dirty="0"/>
        </a:p>
      </dsp:txBody>
      <dsp:txXfrm>
        <a:off x="4824320" y="3248046"/>
        <a:ext cx="3291829" cy="11636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09A21-FA42-4CB3-B879-D55252F68036}">
      <dsp:nvSpPr>
        <dsp:cNvPr id="0" name=""/>
        <dsp:cNvSpPr/>
      </dsp:nvSpPr>
      <dsp:spPr>
        <a:xfrm>
          <a:off x="0" y="949182"/>
          <a:ext cx="748188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1604A-B19B-4940-A799-3DFC58605A3C}">
      <dsp:nvSpPr>
        <dsp:cNvPr id="0" name=""/>
        <dsp:cNvSpPr/>
      </dsp:nvSpPr>
      <dsp:spPr>
        <a:xfrm>
          <a:off x="374094" y="639222"/>
          <a:ext cx="52373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958" tIns="0" rIns="19795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latin typeface="Arial" panose="020B0604020202020204" pitchFamily="34" charset="0"/>
              <a:cs typeface="Arial" panose="020B0604020202020204" pitchFamily="34" charset="0"/>
            </a:rPr>
            <a:t>16 odpowiedzi z samorządów wojewódzkich (100%),</a:t>
          </a:r>
          <a:endParaRPr lang="pl-PL" sz="2100" kern="1200" dirty="0"/>
        </a:p>
      </dsp:txBody>
      <dsp:txXfrm>
        <a:off x="404356" y="669484"/>
        <a:ext cx="5176796" cy="559396"/>
      </dsp:txXfrm>
    </dsp:sp>
    <dsp:sp modelId="{D57B6AB3-81D2-47B0-883D-A44DA9EC6E2F}">
      <dsp:nvSpPr>
        <dsp:cNvPr id="0" name=""/>
        <dsp:cNvSpPr/>
      </dsp:nvSpPr>
      <dsp:spPr>
        <a:xfrm>
          <a:off x="0" y="1901742"/>
          <a:ext cx="748188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C8D69-D989-4EC6-8E4C-EF02660A868C}">
      <dsp:nvSpPr>
        <dsp:cNvPr id="0" name=""/>
        <dsp:cNvSpPr/>
      </dsp:nvSpPr>
      <dsp:spPr>
        <a:xfrm>
          <a:off x="374094" y="1591782"/>
          <a:ext cx="52373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958" tIns="0" rIns="19795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latin typeface="Arial" panose="020B0604020202020204" pitchFamily="34" charset="0"/>
              <a:cs typeface="Arial" panose="020B0604020202020204" pitchFamily="34" charset="0"/>
            </a:rPr>
            <a:t>189 odpowiedzi z samorządów powiatowych (na łącznie 314 – 60,2%),</a:t>
          </a:r>
          <a:endParaRPr lang="pl-PL" sz="2100" kern="1200" dirty="0"/>
        </a:p>
      </dsp:txBody>
      <dsp:txXfrm>
        <a:off x="404356" y="1622044"/>
        <a:ext cx="5176796" cy="559396"/>
      </dsp:txXfrm>
    </dsp:sp>
    <dsp:sp modelId="{6B79951E-7A26-451D-BFE7-5B006488B5B7}">
      <dsp:nvSpPr>
        <dsp:cNvPr id="0" name=""/>
        <dsp:cNvSpPr/>
      </dsp:nvSpPr>
      <dsp:spPr>
        <a:xfrm>
          <a:off x="0" y="2854302"/>
          <a:ext cx="748188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32646-E659-4E18-A8F7-9D323E687420}">
      <dsp:nvSpPr>
        <dsp:cNvPr id="0" name=""/>
        <dsp:cNvSpPr/>
      </dsp:nvSpPr>
      <dsp:spPr>
        <a:xfrm>
          <a:off x="374094" y="2544342"/>
          <a:ext cx="52373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958" tIns="0" rIns="19795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latin typeface="Arial" panose="020B0604020202020204" pitchFamily="34" charset="0"/>
              <a:cs typeface="Arial" panose="020B0604020202020204" pitchFamily="34" charset="0"/>
            </a:rPr>
            <a:t>1243 odpowiedzi z samorządów gminnych (na łącznie 2477 – 50,2 %)</a:t>
          </a:r>
          <a:endParaRPr lang="pl-PL" sz="2100" kern="1200" dirty="0"/>
        </a:p>
      </dsp:txBody>
      <dsp:txXfrm>
        <a:off x="404356" y="2574604"/>
        <a:ext cx="5176796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8E7E8-1EF3-4A0D-ADCC-5077658F641A}">
      <dsp:nvSpPr>
        <dsp:cNvPr id="0" name=""/>
        <dsp:cNvSpPr/>
      </dsp:nvSpPr>
      <dsp:spPr>
        <a:xfrm rot="5400000">
          <a:off x="4498754" y="-1545901"/>
          <a:ext cx="1458527" cy="4920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Gminy i miasta województw kujawsko-pomorskiego i dolnośląskiego.</a:t>
          </a:r>
          <a:endParaRPr lang="pl-PL" sz="1100" kern="1200" dirty="0"/>
        </a:p>
      </dsp:txBody>
      <dsp:txXfrm rot="-5400000">
        <a:off x="2767774" y="256278"/>
        <a:ext cx="4849289" cy="1316129"/>
      </dsp:txXfrm>
    </dsp:sp>
    <dsp:sp modelId="{B8F66F6B-F0B0-4164-BF53-F053950EC30D}">
      <dsp:nvSpPr>
        <dsp:cNvPr id="0" name=""/>
        <dsp:cNvSpPr/>
      </dsp:nvSpPr>
      <dsp:spPr>
        <a:xfrm>
          <a:off x="0" y="2762"/>
          <a:ext cx="2767774" cy="1823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Stosunkowo znaczący przyrost środków na współpracę .</a:t>
          </a:r>
          <a:endParaRPr lang="pl-PL" sz="1900" kern="1200" dirty="0"/>
        </a:p>
      </dsp:txBody>
      <dsp:txXfrm>
        <a:off x="88999" y="91761"/>
        <a:ext cx="2589776" cy="1645161"/>
      </dsp:txXfrm>
    </dsp:sp>
    <dsp:sp modelId="{699A3CF0-0416-4A8A-9783-65B8B1BA94A5}">
      <dsp:nvSpPr>
        <dsp:cNvPr id="0" name=""/>
        <dsp:cNvSpPr/>
      </dsp:nvSpPr>
      <dsp:spPr>
        <a:xfrm rot="5400000">
          <a:off x="4498754" y="368415"/>
          <a:ext cx="1458527" cy="4920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Gminy/miasta </a:t>
          </a:r>
          <a:r>
            <a:rPr lang="pl-PL" sz="1100" b="1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województw:</a:t>
          </a:r>
          <a:endParaRPr lang="pl-P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lubelskiego,</a:t>
          </a:r>
          <a:endParaRPr lang="pl-PL" sz="1100" b="1" kern="1200" dirty="0"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opolskiego,</a:t>
          </a:r>
          <a:endParaRPr lang="pl-PL" sz="1100" b="1" kern="1200" dirty="0"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podkarpackiego,</a:t>
          </a:r>
          <a:endParaRPr lang="pl-PL" sz="1100" b="1" kern="1200" dirty="0"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warmińsko-mazurskiego,</a:t>
          </a:r>
          <a:endParaRPr lang="pl-PL" sz="1100" b="1" kern="1200" dirty="0"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wielkopolskiego,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zachodnio-pomorskiego.</a:t>
          </a:r>
          <a:endParaRPr lang="pl-PL" sz="1100" b="1" kern="1200" dirty="0"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 rot="-5400000">
        <a:off x="2767774" y="2170595"/>
        <a:ext cx="4849289" cy="1316129"/>
      </dsp:txXfrm>
    </dsp:sp>
    <dsp:sp modelId="{28B32F64-CAC7-4321-B626-CB635E939925}">
      <dsp:nvSpPr>
        <dsp:cNvPr id="0" name=""/>
        <dsp:cNvSpPr/>
      </dsp:nvSpPr>
      <dsp:spPr>
        <a:xfrm>
          <a:off x="0" y="1917080"/>
          <a:ext cx="2767774" cy="1823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Stosunkowo niewielki (na poziomie inflacji lub nieco powyżej) przyrost środków na współpracę.</a:t>
          </a:r>
          <a:endParaRPr lang="pl-PL" sz="1900" kern="1200" dirty="0"/>
        </a:p>
      </dsp:txBody>
      <dsp:txXfrm>
        <a:off x="88999" y="2006079"/>
        <a:ext cx="2589776" cy="1645161"/>
      </dsp:txXfrm>
    </dsp:sp>
    <dsp:sp modelId="{CD847CCD-A1D7-4713-81CB-EBC37EF4AD2F}">
      <dsp:nvSpPr>
        <dsp:cNvPr id="0" name=""/>
        <dsp:cNvSpPr/>
      </dsp:nvSpPr>
      <dsp:spPr>
        <a:xfrm rot="5400000">
          <a:off x="4359080" y="2282733"/>
          <a:ext cx="1716730" cy="4920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Gminy/miasta </a:t>
          </a:r>
          <a:r>
            <a:rPr lang="pl-PL" sz="1100" b="1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województw:</a:t>
          </a:r>
          <a:endParaRPr lang="pl-PL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lubuskiego,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łódzkiego,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małopo</a:t>
          </a:r>
          <a:r>
            <a:rPr lang="pl-PL" sz="1100" b="1" kern="12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lskiego,</a:t>
          </a:r>
          <a:endParaRPr lang="pl-PL" sz="1100" b="1" kern="1200" dirty="0"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mazowieckiego,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podlaskiego,</a:t>
          </a:r>
          <a:endParaRPr lang="pl-PL" sz="1100" b="1" kern="1200" dirty="0"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pomorskiego,</a:t>
          </a:r>
          <a:endParaRPr lang="pl-PL" sz="1100" b="1" kern="1200" dirty="0"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śląskiego,</a:t>
          </a:r>
          <a:endParaRPr lang="pl-PL" sz="1100" b="1" kern="1200" dirty="0"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świętokrzyskiego.</a:t>
          </a:r>
        </a:p>
      </dsp:txBody>
      <dsp:txXfrm rot="-5400000">
        <a:off x="2757201" y="3968416"/>
        <a:ext cx="4836684" cy="1549122"/>
      </dsp:txXfrm>
    </dsp:sp>
    <dsp:sp modelId="{02D714EF-0AA5-416E-A47F-FC7ED8FF868B}">
      <dsp:nvSpPr>
        <dsp:cNvPr id="0" name=""/>
        <dsp:cNvSpPr/>
      </dsp:nvSpPr>
      <dsp:spPr>
        <a:xfrm>
          <a:off x="0" y="3831397"/>
          <a:ext cx="2767774" cy="1823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Stosunkowo niewielkie (na poziomie inflacji lub nieco powyżej) obniżenie środków na współpracę:</a:t>
          </a:r>
          <a:endParaRPr lang="pl-PL" sz="1900" kern="1200" dirty="0"/>
        </a:p>
      </dsp:txBody>
      <dsp:txXfrm>
        <a:off x="88999" y="3920396"/>
        <a:ext cx="2589776" cy="16451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DCCF7-1DDB-4317-A585-D4354BB13320}">
      <dsp:nvSpPr>
        <dsp:cNvPr id="0" name=""/>
        <dsp:cNvSpPr/>
      </dsp:nvSpPr>
      <dsp:spPr>
        <a:xfrm>
          <a:off x="0" y="0"/>
          <a:ext cx="2426619" cy="2394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Stagnacja w rozwoju współpracy finansowej pomiędzy JST a sektorem obywatelskim.</a:t>
          </a:r>
          <a:endParaRPr lang="pl-PL" sz="1300" kern="1200" dirty="0"/>
        </a:p>
      </dsp:txBody>
      <dsp:txXfrm>
        <a:off x="0" y="957982"/>
        <a:ext cx="2426619" cy="957982"/>
      </dsp:txXfrm>
    </dsp:sp>
    <dsp:sp modelId="{5A535B39-5414-44C3-9A8B-24F58E8D7A43}">
      <dsp:nvSpPr>
        <dsp:cNvPr id="0" name=""/>
        <dsp:cNvSpPr/>
      </dsp:nvSpPr>
      <dsp:spPr>
        <a:xfrm>
          <a:off x="790923" y="143697"/>
          <a:ext cx="847892" cy="7975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2A6CC-71BD-43A7-95BB-31B1E40367AB}">
      <dsp:nvSpPr>
        <dsp:cNvPr id="0" name=""/>
        <dsp:cNvSpPr/>
      </dsp:nvSpPr>
      <dsp:spPr>
        <a:xfrm>
          <a:off x="2500977" y="0"/>
          <a:ext cx="2426619" cy="2394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Duże zróżnicowanie w zapisach programów współpracy</a:t>
          </a:r>
          <a:endParaRPr lang="pl-PL" sz="1300" kern="1200" dirty="0"/>
        </a:p>
      </dsp:txBody>
      <dsp:txXfrm>
        <a:off x="2500977" y="957982"/>
        <a:ext cx="2426619" cy="957982"/>
      </dsp:txXfrm>
    </dsp:sp>
    <dsp:sp modelId="{FC865F81-9D45-49FB-A735-9CEE6FE3CE7F}">
      <dsp:nvSpPr>
        <dsp:cNvPr id="0" name=""/>
        <dsp:cNvSpPr/>
      </dsp:nvSpPr>
      <dsp:spPr>
        <a:xfrm>
          <a:off x="3315527" y="143697"/>
          <a:ext cx="797520" cy="79752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8D90E-42CB-4A6B-BD5C-C4D8ADA1AA9B}">
      <dsp:nvSpPr>
        <dsp:cNvPr id="0" name=""/>
        <dsp:cNvSpPr/>
      </dsp:nvSpPr>
      <dsp:spPr>
        <a:xfrm>
          <a:off x="5000395" y="0"/>
          <a:ext cx="2426619" cy="2394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Prawie połowa samorządów nie zrealizowała obowiązku udzielenia informacji w trybie informacji publicznej.</a:t>
          </a:r>
          <a:endParaRPr lang="pl-PL" sz="1300" kern="1200" dirty="0"/>
        </a:p>
      </dsp:txBody>
      <dsp:txXfrm>
        <a:off x="5000395" y="957982"/>
        <a:ext cx="2426619" cy="957982"/>
      </dsp:txXfrm>
    </dsp:sp>
    <dsp:sp modelId="{5B32933F-A129-4F2F-9C42-417E7FE772A3}">
      <dsp:nvSpPr>
        <dsp:cNvPr id="0" name=""/>
        <dsp:cNvSpPr/>
      </dsp:nvSpPr>
      <dsp:spPr>
        <a:xfrm>
          <a:off x="5814945" y="139661"/>
          <a:ext cx="797520" cy="79752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9F298-430B-4A3B-99B6-77CFE8D7E008}">
      <dsp:nvSpPr>
        <dsp:cNvPr id="0" name=""/>
        <dsp:cNvSpPr/>
      </dsp:nvSpPr>
      <dsp:spPr>
        <a:xfrm>
          <a:off x="297142" y="1915965"/>
          <a:ext cx="6834289" cy="35924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DCCF7-1DDB-4317-A585-D4354BB13320}">
      <dsp:nvSpPr>
        <dsp:cNvPr id="0" name=""/>
        <dsp:cNvSpPr/>
      </dsp:nvSpPr>
      <dsp:spPr>
        <a:xfrm>
          <a:off x="0" y="0"/>
          <a:ext cx="2426619" cy="2394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Nie wszystkie samorządy dopełniły obowiązku uchwalenia i upublicznienia programów współpracy z organizacjami pozarządowymi.</a:t>
          </a:r>
          <a:endParaRPr lang="pl-PL" sz="1100" kern="1200" dirty="0"/>
        </a:p>
      </dsp:txBody>
      <dsp:txXfrm>
        <a:off x="0" y="957982"/>
        <a:ext cx="2426619" cy="957982"/>
      </dsp:txXfrm>
    </dsp:sp>
    <dsp:sp modelId="{5A535B39-5414-44C3-9A8B-24F58E8D7A43}">
      <dsp:nvSpPr>
        <dsp:cNvPr id="0" name=""/>
        <dsp:cNvSpPr/>
      </dsp:nvSpPr>
      <dsp:spPr>
        <a:xfrm>
          <a:off x="816109" y="143697"/>
          <a:ext cx="797520" cy="7975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2A6CC-71BD-43A7-95BB-31B1E40367AB}">
      <dsp:nvSpPr>
        <dsp:cNvPr id="0" name=""/>
        <dsp:cNvSpPr/>
      </dsp:nvSpPr>
      <dsp:spPr>
        <a:xfrm>
          <a:off x="2500977" y="0"/>
          <a:ext cx="2426619" cy="2394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Programy współpracy powinny zawierać bardziej szczegółowe informacje.</a:t>
          </a:r>
          <a:endParaRPr lang="pl-PL" sz="1100" kern="1200" dirty="0"/>
        </a:p>
      </dsp:txBody>
      <dsp:txXfrm>
        <a:off x="2500977" y="957982"/>
        <a:ext cx="2426619" cy="957982"/>
      </dsp:txXfrm>
    </dsp:sp>
    <dsp:sp modelId="{FC865F81-9D45-49FB-A735-9CEE6FE3CE7F}">
      <dsp:nvSpPr>
        <dsp:cNvPr id="0" name=""/>
        <dsp:cNvSpPr/>
      </dsp:nvSpPr>
      <dsp:spPr>
        <a:xfrm>
          <a:off x="3315527" y="143697"/>
          <a:ext cx="797520" cy="79752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8D90E-42CB-4A6B-BD5C-C4D8ADA1AA9B}">
      <dsp:nvSpPr>
        <dsp:cNvPr id="0" name=""/>
        <dsp:cNvSpPr/>
      </dsp:nvSpPr>
      <dsp:spPr>
        <a:xfrm>
          <a:off x="5000395" y="0"/>
          <a:ext cx="2426619" cy="2394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Przygotowanie i wdrożenie rozwiązań pozwalających na bardziej systematyczne zbieranie, agregowanie, analizowanie oraz prezentowanie danych. </a:t>
          </a:r>
          <a:endParaRPr lang="pl-PL" sz="1100" kern="1200" dirty="0"/>
        </a:p>
      </dsp:txBody>
      <dsp:txXfrm>
        <a:off x="5000395" y="957982"/>
        <a:ext cx="2426619" cy="957982"/>
      </dsp:txXfrm>
    </dsp:sp>
    <dsp:sp modelId="{5B32933F-A129-4F2F-9C42-417E7FE772A3}">
      <dsp:nvSpPr>
        <dsp:cNvPr id="0" name=""/>
        <dsp:cNvSpPr/>
      </dsp:nvSpPr>
      <dsp:spPr>
        <a:xfrm>
          <a:off x="5814945" y="143697"/>
          <a:ext cx="797520" cy="79752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9F298-430B-4A3B-99B6-77CFE8D7E008}">
      <dsp:nvSpPr>
        <dsp:cNvPr id="0" name=""/>
        <dsp:cNvSpPr/>
      </dsp:nvSpPr>
      <dsp:spPr>
        <a:xfrm>
          <a:off x="297142" y="1915965"/>
          <a:ext cx="6834289" cy="35924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microsoft.com/office/2007/relationships/diagramDrawing" Target="../diagrams/drawing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2.emf"/><Relationship Id="rId12" Type="http://schemas.openxmlformats.org/officeDocument/2006/relationships/diagramColors" Target="../diagrams/colors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diagramQuickStyle" Target="../diagrams/quickStyle7.xml"/><Relationship Id="rId5" Type="http://schemas.openxmlformats.org/officeDocument/2006/relationships/diagramColors" Target="../diagrams/colors6.xml"/><Relationship Id="rId10" Type="http://schemas.openxmlformats.org/officeDocument/2006/relationships/diagramLayout" Target="../diagrams/layout7.xml"/><Relationship Id="rId4" Type="http://schemas.openxmlformats.org/officeDocument/2006/relationships/diagramQuickStyle" Target="../diagrams/quickStyle6.xml"/><Relationship Id="rId9" Type="http://schemas.openxmlformats.org/officeDocument/2006/relationships/diagramData" Target="../diagrams/data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FA5177-DE6D-42A1-9A47-B1C771D171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pl-P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l-PL" sz="2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Finansowanie organizacji pozarządowych </a:t>
            </a:r>
            <a:br>
              <a:rPr lang="pl-PL" sz="2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l-PL" sz="2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przez jednostki samorządu terytorialnego </a:t>
            </a:r>
            <a:br>
              <a:rPr lang="pl-PL" sz="2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l-PL" sz="2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 2020 i 2021 r. </a:t>
            </a:r>
            <a:br>
              <a:rPr lang="pl-P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52CC7BA-4856-4174-BA00-28AD26968F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Raport z badania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980364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E2503-D4D7-405E-B356-229C3841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Wyniki badania:</a:t>
            </a:r>
            <a:br>
              <a:rPr lang="pl-PL" dirty="0">
                <a:solidFill>
                  <a:srgbClr val="FFFFFF"/>
                </a:solidFill>
              </a:rPr>
            </a:br>
            <a:r>
              <a:rPr lang="pl-PL" dirty="0">
                <a:solidFill>
                  <a:srgbClr val="FFFFFF"/>
                </a:solidFill>
              </a:rPr>
              <a:t>województwa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C3205D-C1DD-49EF-A98F-665AC624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0986" y="5798278"/>
            <a:ext cx="4854795" cy="1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F95EE702-0130-4F73-8A18-8DB52F503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2088"/>
            <a:ext cx="3956050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A40937A-51F3-46FB-AB29-1660303E672D}"/>
              </a:ext>
            </a:extLst>
          </p:cNvPr>
          <p:cNvSpPr txBox="1"/>
          <p:nvPr/>
        </p:nvSpPr>
        <p:spPr>
          <a:xfrm>
            <a:off x="4855369" y="5321300"/>
            <a:ext cx="6741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Mapa 4. Zmiana w ujęciu realnym wielkości środków w wojewódzkich programach współpracy z organizacjami pozarządowymi w 2021 r. w stosunku do 2020 r.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975E590-F098-48D3-ACDB-4E2C0B79A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62" y="5555654"/>
            <a:ext cx="1837504" cy="113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23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E2503-D4D7-405E-B356-229C3841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Wyniki badania:</a:t>
            </a:r>
            <a:br>
              <a:rPr lang="pl-PL" dirty="0">
                <a:solidFill>
                  <a:srgbClr val="FFFFFF"/>
                </a:solidFill>
              </a:rPr>
            </a:br>
            <a:r>
              <a:rPr lang="pl-PL" dirty="0">
                <a:solidFill>
                  <a:srgbClr val="FFFFFF"/>
                </a:solidFill>
              </a:rPr>
              <a:t>województwa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C3205D-C1DD-49EF-A98F-665AC624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0986" y="5798278"/>
            <a:ext cx="4854795" cy="1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A40937A-51F3-46FB-AB29-1660303E672D}"/>
              </a:ext>
            </a:extLst>
          </p:cNvPr>
          <p:cNvSpPr txBox="1"/>
          <p:nvPr/>
        </p:nvSpPr>
        <p:spPr>
          <a:xfrm>
            <a:off x="4855369" y="5321300"/>
            <a:ext cx="6741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Wykres 4. Zmiany nominalne rok do roku w obszarze </a:t>
            </a:r>
            <a:r>
              <a:rPr lang="pl-P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kultury, sztuki, ochrony dóbr kultury i dziedzictwa narodowego w 2020 i 2021 r.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5" name="Wykres 12">
            <a:extLst>
              <a:ext uri="{FF2B5EF4-FFF2-40B4-BE49-F238E27FC236}">
                <a16:creationId xmlns:a16="http://schemas.microsoft.com/office/drawing/2014/main" id="{4AA604CF-DA7B-4268-837B-2C53B0F7A95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179388"/>
            <a:ext cx="5780087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26778E9-6D46-4045-92D2-A28A603C9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62" y="5555654"/>
            <a:ext cx="1837504" cy="113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14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E2503-D4D7-405E-B356-229C3841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Wyniki badania:</a:t>
            </a:r>
            <a:br>
              <a:rPr lang="pl-PL" dirty="0">
                <a:solidFill>
                  <a:srgbClr val="FFFFFF"/>
                </a:solidFill>
              </a:rPr>
            </a:br>
            <a:r>
              <a:rPr lang="pl-PL" dirty="0">
                <a:solidFill>
                  <a:srgbClr val="FFFFFF"/>
                </a:solidFill>
              </a:rPr>
              <a:t>POWIATY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FA5156-011D-4B4A-B00D-9D7BCCF4C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-190500"/>
            <a:ext cx="7172138" cy="604361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endParaRPr lang="pl-PL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3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Wartość nominalna </a:t>
            </a:r>
            <a:r>
              <a:rPr lang="pl-PL" sz="13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środków na współpracę z sektorem obywatelskim </a:t>
            </a:r>
            <a:r>
              <a:rPr lang="pl-PL" sz="13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uległa zwiększeniu </a:t>
            </a:r>
            <a:r>
              <a:rPr lang="pl-PL" sz="13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(o 13%, tj. o blisko 34 mln zł), </a:t>
            </a:r>
            <a:r>
              <a:rPr lang="pl-PL" sz="13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 uwzględnieniu inf</a:t>
            </a:r>
            <a:r>
              <a:rPr lang="pl-PL" sz="13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lacji realna wartość środków uległa zwiększeniu </a:t>
            </a:r>
            <a:r>
              <a:rPr lang="pl-PL" sz="13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 niespełna 10%.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3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Największy wzrost </a:t>
            </a:r>
            <a:r>
              <a:rPr lang="pl-PL" sz="13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środków na współpracę z sektorem obywatelskim </a:t>
            </a:r>
            <a:r>
              <a:rPr lang="pl-PL" sz="13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wystąpił w powiatach województwa świętokrzyskiego </a:t>
            </a:r>
            <a:r>
              <a:rPr lang="pl-PL" sz="13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(ponad </a:t>
            </a:r>
            <a:r>
              <a:rPr lang="pl-PL" sz="13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124% w ujęciu realnym</a:t>
            </a:r>
            <a:r>
              <a:rPr lang="pl-PL" sz="13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 </a:t>
            </a:r>
            <a:r>
              <a:rPr lang="pl-PL" sz="13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największy sumaryczny spadek zanotowały natomiast powiaty województwa lubuskiego</a:t>
            </a:r>
            <a:r>
              <a:rPr lang="pl-PL" sz="13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(o ponad </a:t>
            </a:r>
            <a:r>
              <a:rPr lang="pl-PL" sz="13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28% w ujęciu realnym</a:t>
            </a:r>
            <a:r>
              <a:rPr lang="pl-PL" sz="13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pl-PL" sz="1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3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Różnice między rokiem 2020 a 2021 </a:t>
            </a:r>
            <a:r>
              <a:rPr lang="pl-PL" sz="13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środkach przeznaczonych na współpracę powiatów z organizacjami są znaczące – </a:t>
            </a:r>
            <a:r>
              <a:rPr lang="pl-PL" sz="13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 0 zł do ponad 20 mln zł rocznie</a:t>
            </a:r>
            <a:r>
              <a:rPr lang="pl-PL" sz="1300" dirty="0">
                <a:solidFill>
                  <a:srgbClr val="000000"/>
                </a:solidFill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l-PL" sz="1300" dirty="0">
              <a:effectLst/>
              <a:uFill>
                <a:solidFill>
                  <a:srgbClr val="2E74B5"/>
                </a:solidFill>
              </a:u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300" b="1" dirty="0">
                <a:solidFill>
                  <a:srgbClr val="000000"/>
                </a:solidFill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Największy wzrost odnotowano w powiecie gliwickim – o prawie 5000% </a:t>
            </a:r>
            <a:r>
              <a:rPr lang="pl-PL" sz="1300" dirty="0">
                <a:solidFill>
                  <a:srgbClr val="000000"/>
                </a:solidFill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(z 70 tys. w 2020 r. do prawie 3,5 mln w 2021 r.), </a:t>
            </a:r>
            <a:r>
              <a:rPr lang="pl-PL" sz="1300" b="1" dirty="0">
                <a:solidFill>
                  <a:srgbClr val="000000"/>
                </a:solidFill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natomiast największy spadek odnotowano w powiecie słubickim</a:t>
            </a:r>
            <a:r>
              <a:rPr lang="pl-PL" sz="13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300" dirty="0">
                <a:solidFill>
                  <a:srgbClr val="000000"/>
                </a:solidFill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z ponad 364 tys. w 2020 r. do nieco ponad 64 tys. w 2021 r.</a:t>
            </a:r>
            <a:endParaRPr lang="pl-PL" sz="1300" dirty="0">
              <a:effectLst/>
              <a:uFill>
                <a:solidFill>
                  <a:srgbClr val="2E74B5"/>
                </a:solidFill>
              </a:u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3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Średnia arytmetyczna </a:t>
            </a:r>
            <a:r>
              <a:rPr lang="pl-PL" sz="13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wartości programów współpracy </a:t>
            </a:r>
            <a:r>
              <a:rPr lang="pl-PL" sz="13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dla powiatów wyniosła 818 632,81 zł w 2020 r. </a:t>
            </a:r>
            <a:r>
              <a:rPr lang="pl-PL" sz="13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oraz</a:t>
            </a:r>
            <a:r>
              <a:rPr lang="pl-PL" sz="13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921 573,46 zł w 2021 r., mediana wyniosła 186 451,50 zł w 2020 r. </a:t>
            </a:r>
            <a:r>
              <a:rPr lang="pl-PL" sz="13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oraz</a:t>
            </a:r>
            <a:r>
              <a:rPr lang="pl-PL" sz="13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189 200 zł w 2021 r.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3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2020 r. w programach współpracy 26 razy kwotę środków przeznaczoną na współpracę określić należy jako „0 zł”, w przypadku 2021 r. liczba ta obniżyła się do 17.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C3205D-C1DD-49EF-A98F-665AC624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0036" y="5813789"/>
            <a:ext cx="4854795" cy="1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FD961E0-87EC-4B54-A8D2-E691307FA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62" y="5555654"/>
            <a:ext cx="1837504" cy="113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92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E2503-D4D7-405E-B356-229C3841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Wyniki badania:</a:t>
            </a:r>
            <a:br>
              <a:rPr lang="pl-PL" dirty="0">
                <a:solidFill>
                  <a:srgbClr val="FFFFFF"/>
                </a:solidFill>
              </a:rPr>
            </a:br>
            <a:r>
              <a:rPr lang="pl-PL" dirty="0">
                <a:solidFill>
                  <a:srgbClr val="FFFFFF"/>
                </a:solidFill>
              </a:rPr>
              <a:t>POWIATY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FA5156-011D-4B4A-B00D-9D7BCCF4C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9660" y="906099"/>
            <a:ext cx="7172138" cy="59674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pl-PL" sz="1200" dirty="0">
              <a:effectLst/>
              <a:uFill>
                <a:solidFill>
                  <a:srgbClr val="2E74B5"/>
                </a:solidFill>
              </a:u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C3205D-C1DD-49EF-A98F-665AC624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0036" y="5813789"/>
            <a:ext cx="4854795" cy="1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78CDCC94-14EA-4102-8164-B638554E2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92" y="531449"/>
            <a:ext cx="3825875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BB0B2E3B-DFC8-4726-AAED-00DD28523F62}"/>
              </a:ext>
            </a:extLst>
          </p:cNvPr>
          <p:cNvSpPr txBox="1"/>
          <p:nvPr/>
        </p:nvSpPr>
        <p:spPr>
          <a:xfrm>
            <a:off x="4261642" y="5434654"/>
            <a:ext cx="3908244" cy="786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Mapa 7. Nominalna różnica wielkość środków w programach współpracy powiatów z organizacjami pozarządowymi w 2021 r. w stosunku do programów z 2020 r.</a:t>
            </a:r>
            <a:endParaRPr lang="pl-PL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2CDF0457-26F6-46C5-9548-107064CE6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336" y="531449"/>
            <a:ext cx="3825874" cy="496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3FAECF9-8F58-46BB-B5AA-7647EB26DFB1}"/>
              </a:ext>
            </a:extLst>
          </p:cNvPr>
          <p:cNvSpPr txBox="1"/>
          <p:nvPr/>
        </p:nvSpPr>
        <p:spPr>
          <a:xfrm>
            <a:off x="8122064" y="5434654"/>
            <a:ext cx="406993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Mapa 8. Zmiana w ujęciu realnym wielkości środków w programach współpracy powiatów z organizacjami pozarządowymi w 2021 r. w stosunku do programów z 2020 r.</a:t>
            </a:r>
            <a:endParaRPr lang="pl-PL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61EE0CD-D2F2-41BA-995A-3031D6DD1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62" y="5555654"/>
            <a:ext cx="1837504" cy="113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92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E2503-D4D7-405E-B356-229C3841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Wyniki badania:</a:t>
            </a:r>
            <a:br>
              <a:rPr lang="pl-PL" dirty="0">
                <a:solidFill>
                  <a:srgbClr val="FFFFFF"/>
                </a:solidFill>
              </a:rPr>
            </a:br>
            <a:r>
              <a:rPr lang="pl-PL" dirty="0">
                <a:solidFill>
                  <a:srgbClr val="FFFFFF"/>
                </a:solidFill>
              </a:rPr>
              <a:t>GMINY/MIASTA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FA5156-011D-4B4A-B00D-9D7BCCF4C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376238"/>
            <a:ext cx="7172138" cy="5967412"/>
          </a:xfrm>
        </p:spPr>
        <p:txBody>
          <a:bodyPr>
            <a:normAutofit fontScale="85000" lnSpcReduction="10000"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Wartość nominalna </a:t>
            </a:r>
            <a:r>
              <a:rPr lang="pl-PL" sz="18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środków na współpracę z sektorem obywatelskim </a:t>
            </a:r>
            <a:r>
              <a:rPr lang="pl-PL" sz="18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uległa zwiększeniu o 4,7%</a:t>
            </a:r>
            <a:r>
              <a:rPr lang="pl-PL" sz="18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 (tj. o ponad 97 mln zł); </a:t>
            </a:r>
            <a:r>
              <a:rPr lang="pl-PL" sz="18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po uwzględnieniu inflacji </a:t>
            </a:r>
            <a:r>
              <a:rPr lang="pl-PL" sz="18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realna wartość środków </a:t>
            </a:r>
            <a:r>
              <a:rPr lang="pl-PL" sz="18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uległa zwiększeniu o niespełna 1,4%.</a:t>
            </a:r>
            <a:endParaRPr lang="pl-PL" sz="1800" b="1" dirty="0">
              <a:effectLst/>
              <a:uFill>
                <a:solidFill>
                  <a:srgbClr val="2E74B5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Największy nominalny wzrost </a:t>
            </a:r>
            <a:r>
              <a:rPr lang="pl-PL" sz="18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środków na współpracę z sektorem obywatelskim wystąpił w</a:t>
            </a:r>
            <a:r>
              <a:rPr lang="pl-PL" sz="18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 gminach/miastach województwa dolnośląskiego </a:t>
            </a:r>
            <a:r>
              <a:rPr lang="pl-PL" sz="18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(prawie 28,7 mln zł) </a:t>
            </a:r>
            <a:r>
              <a:rPr lang="pl-PL" sz="18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oraz kujawsko-pomorskiego </a:t>
            </a:r>
            <a:r>
              <a:rPr lang="pl-PL" sz="18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(niespełna 23,5 mln zł); </a:t>
            </a:r>
            <a:r>
              <a:rPr lang="pl-PL" sz="18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największy spadek </a:t>
            </a:r>
            <a:r>
              <a:rPr lang="pl-PL" sz="18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natomiast zanotowały </a:t>
            </a:r>
            <a:r>
              <a:rPr lang="pl-PL" sz="18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gminy/miasta województwa mazowieckiego </a:t>
            </a:r>
            <a:r>
              <a:rPr lang="pl-PL" sz="18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(o ponad 5,7 mln zł) </a:t>
            </a:r>
            <a:r>
              <a:rPr lang="pl-PL" sz="18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oraz łódzkiego </a:t>
            </a:r>
            <a:r>
              <a:rPr lang="pl-PL" sz="18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(o nieco ponad 2,1 mln zł).</a:t>
            </a:r>
            <a:endParaRPr lang="pl-PL" sz="1800" dirty="0">
              <a:effectLst/>
              <a:uFill>
                <a:solidFill>
                  <a:srgbClr val="2E74B5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Największy procentowy wzrost </a:t>
            </a:r>
            <a:r>
              <a:rPr lang="pl-PL" sz="18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środków (po uwzględnieniu inflacji) na współpracę z sektorem obywatelskim </a:t>
            </a:r>
            <a:r>
              <a:rPr lang="pl-PL" sz="18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wystąpił w gminach/miastach województwa kujawsko-pomorskiego</a:t>
            </a:r>
            <a:r>
              <a:rPr lang="pl-PL" sz="18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 (o niespełna 30%) </a:t>
            </a:r>
            <a:r>
              <a:rPr lang="pl-PL" sz="18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oraz dolnośląskiego </a:t>
            </a:r>
            <a:r>
              <a:rPr lang="pl-PL" sz="18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(nieco ponad 14%); </a:t>
            </a:r>
            <a:r>
              <a:rPr lang="pl-PL" sz="18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największy procentowy spadek </a:t>
            </a:r>
            <a:r>
              <a:rPr lang="pl-PL" sz="18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środków (również uwzględniający inflację) wystąpił </a:t>
            </a:r>
            <a:r>
              <a:rPr lang="pl-PL" sz="18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w gminach/miastach województwa łódzkiego </a:t>
            </a:r>
            <a:r>
              <a:rPr lang="pl-PL" sz="18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(ponad 5,2%) </a:t>
            </a:r>
            <a:r>
              <a:rPr lang="pl-PL" sz="18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oraz mazowieckiego </a:t>
            </a:r>
            <a:r>
              <a:rPr lang="pl-PL" sz="18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(nieco ponad 4,8%).</a:t>
            </a:r>
            <a:endParaRPr lang="pl-PL" sz="1800" dirty="0">
              <a:effectLst/>
              <a:uFill>
                <a:solidFill>
                  <a:srgbClr val="2E74B5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C3205D-C1DD-49EF-A98F-665AC624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0036" y="5813789"/>
            <a:ext cx="4854795" cy="1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2CA68FB-7DAD-4795-B962-2515E813F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62" y="5555654"/>
            <a:ext cx="1837504" cy="113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99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E2503-D4D7-405E-B356-229C3841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Wyniki badania:</a:t>
            </a:r>
            <a:br>
              <a:rPr lang="pl-PL" dirty="0">
                <a:solidFill>
                  <a:srgbClr val="FFFFFF"/>
                </a:solidFill>
              </a:rPr>
            </a:br>
            <a:r>
              <a:rPr lang="pl-PL" dirty="0">
                <a:solidFill>
                  <a:srgbClr val="FFFFFF"/>
                </a:solidFill>
              </a:rPr>
              <a:t>GMINY/MIASTA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FA5156-011D-4B4A-B00D-9D7BCCF4C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376238"/>
            <a:ext cx="7172138" cy="5967412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Różnice między 2020 a 2021 r. </a:t>
            </a:r>
            <a:r>
              <a:rPr lang="pl-PL" sz="18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w środkach przeznaczonych na współpracę gmin z organizacjami w ramach programów współpracy </a:t>
            </a:r>
            <a:r>
              <a:rPr lang="pl-PL" sz="18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sięgają 300 mln</a:t>
            </a:r>
            <a:r>
              <a:rPr lang="pl-PL" sz="18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; są również JST, w których środki na współpracę nie zmieniły się</a:t>
            </a:r>
            <a:r>
              <a:rPr lang="pl-PL" sz="1800" dirty="0">
                <a:effectLst/>
                <a:uFill>
                  <a:solidFill>
                    <a:srgbClr val="2E74B5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między 2020 a 2021 r.</a:t>
            </a:r>
            <a:endParaRPr lang="pl-PL" sz="1800" dirty="0">
              <a:effectLst/>
              <a:uFill>
                <a:solidFill>
                  <a:srgbClr val="2E74B5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Nie ma możliwości precyzyjnego ustalenia kwot współpracy w rozbiciu na poszczególne obszary pożytku publicznego </a:t>
            </a:r>
            <a:r>
              <a:rPr lang="pl-PL" sz="18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– tylko w 1 na 27 programów współpracy szczegółowo rozgraniczono kwoty w poszczególnych obszarach; podanie kwot przeznaczonych na poszczególne obszary pożytku publicznego wymagałoby bardzo szczegółowej analizy sprawozdań ze współpracy z organizacjami pozarządowymi.</a:t>
            </a:r>
            <a:endParaRPr lang="pl-PL" sz="1800" dirty="0">
              <a:effectLst/>
              <a:uFill>
                <a:solidFill>
                  <a:srgbClr val="2E74B5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Średnia arytmetyczna </a:t>
            </a:r>
            <a:r>
              <a:rPr lang="pl-PL" sz="18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kwot przeznaczonych na współpracę przez </a:t>
            </a:r>
            <a:r>
              <a:rPr lang="pl-PL" sz="18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gminy i miasta wyniosła 855 315,17 zł w 2020 r. </a:t>
            </a:r>
            <a:r>
              <a:rPr lang="pl-PL" sz="18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oraz</a:t>
            </a:r>
            <a:r>
              <a:rPr lang="pl-PL" sz="18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 896 242,70 zł w 2021 r.; mediana zaś wyniosła 100 000 zł w 2020 r. </a:t>
            </a:r>
            <a:r>
              <a:rPr lang="pl-PL" sz="18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oraz</a:t>
            </a:r>
            <a:r>
              <a:rPr lang="pl-PL" sz="18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 102 000 zł w 2021 r. </a:t>
            </a:r>
            <a:endParaRPr lang="pl-PL" sz="1800" b="1" dirty="0">
              <a:effectLst/>
              <a:uFill>
                <a:solidFill>
                  <a:srgbClr val="2E74B5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C3205D-C1DD-49EF-A98F-665AC624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0036" y="5813789"/>
            <a:ext cx="4854795" cy="1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105D3C2-4CF1-481D-A6B3-CF35F529A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62" y="5555654"/>
            <a:ext cx="1837504" cy="113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24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E2503-D4D7-405E-B356-229C3841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Wyniki badania:</a:t>
            </a:r>
            <a:br>
              <a:rPr lang="pl-PL" dirty="0">
                <a:solidFill>
                  <a:srgbClr val="FFFFFF"/>
                </a:solidFill>
              </a:rPr>
            </a:br>
            <a:r>
              <a:rPr lang="pl-PL" dirty="0">
                <a:solidFill>
                  <a:srgbClr val="FFFFFF"/>
                </a:solidFill>
              </a:rPr>
              <a:t>GMINY/MIASTA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FA5156-011D-4B4A-B00D-9D7BCCF4C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376238"/>
            <a:ext cx="7172138" cy="5967412"/>
          </a:xfrm>
        </p:spPr>
        <p:txBody>
          <a:bodyPr>
            <a:normAutofit/>
          </a:bodyPr>
          <a:lstStyle/>
          <a:p>
            <a:pPr marL="457200" algn="just">
              <a:lnSpc>
                <a:spcPct val="150000"/>
              </a:lnSpc>
            </a:pP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C3205D-C1DD-49EF-A98F-665AC624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0036" y="5813789"/>
            <a:ext cx="4854795" cy="1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E9080EA-AEEF-4933-87DF-0F2A95223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62" y="5555654"/>
            <a:ext cx="1837504" cy="1137839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619FD9E-E476-4B38-BD8C-9D7C818507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725098"/>
              </p:ext>
            </p:extLst>
          </p:nvPr>
        </p:nvGraphicFramePr>
        <p:xfrm>
          <a:off x="4204268" y="290513"/>
          <a:ext cx="7688263" cy="565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81251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E2503-D4D7-405E-B356-229C3841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Wyniki badania:</a:t>
            </a:r>
            <a:br>
              <a:rPr lang="pl-PL" dirty="0">
                <a:solidFill>
                  <a:srgbClr val="FFFFFF"/>
                </a:solidFill>
              </a:rPr>
            </a:br>
            <a:r>
              <a:rPr lang="pl-PL" dirty="0">
                <a:solidFill>
                  <a:srgbClr val="FFFFFF"/>
                </a:solidFill>
              </a:rPr>
              <a:t>GMINY/MIASTA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FA5156-011D-4B4A-B00D-9D7BCCF4C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376238"/>
            <a:ext cx="7172138" cy="5967412"/>
          </a:xfrm>
        </p:spPr>
        <p:txBody>
          <a:bodyPr>
            <a:normAutofit/>
          </a:bodyPr>
          <a:lstStyle/>
          <a:p>
            <a:pPr marL="457200" algn="just">
              <a:lnSpc>
                <a:spcPct val="150000"/>
              </a:lnSpc>
            </a:pPr>
            <a:r>
              <a:rPr lang="pl-PL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Samorządy o znaczącym przyroście środków na współpracę – gminy i miasta województw kujawsko-pomorskiego i dolnośląskiego</a:t>
            </a:r>
          </a:p>
          <a:p>
            <a:pPr marL="457200" algn="just">
              <a:lnSpc>
                <a:spcPct val="150000"/>
              </a:lnSpc>
            </a:pP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C3205D-C1DD-49EF-A98F-665AC624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0036" y="5813789"/>
            <a:ext cx="4854795" cy="1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83FA05CE-8C91-4F1B-AA4A-D014B9E5A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68" y="1077118"/>
            <a:ext cx="6083300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CF1C0B91-1DC5-4FB3-9856-EA30441A7A9A}"/>
              </a:ext>
            </a:extLst>
          </p:cNvPr>
          <p:cNvSpPr txBox="1"/>
          <p:nvPr/>
        </p:nvSpPr>
        <p:spPr>
          <a:xfrm>
            <a:off x="5007768" y="5708335"/>
            <a:ext cx="610076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Mapa 10. Zmiana w ujęciu realnym wielkości środków w programach współpracy gmin i miasta województwa kujawsko-pomorskiego z organizacjami pozarządowymi w 2021 r. w stosunku do programów z 2020 r. </a:t>
            </a:r>
            <a:endParaRPr lang="pl-PL" sz="11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E9080EA-AEEF-4933-87DF-0F2A95223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62" y="5555654"/>
            <a:ext cx="1837504" cy="113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93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E2503-D4D7-405E-B356-229C3841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Wyniki badania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FA5156-011D-4B4A-B00D-9D7BCCF4C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376238"/>
            <a:ext cx="7172138" cy="5967412"/>
          </a:xfrm>
        </p:spPr>
        <p:txBody>
          <a:bodyPr>
            <a:normAutofit/>
          </a:bodyPr>
          <a:lstStyle/>
          <a:p>
            <a:pPr marL="457200" algn="just">
              <a:lnSpc>
                <a:spcPct val="150000"/>
              </a:lnSpc>
            </a:pPr>
            <a:r>
              <a:rPr lang="pl-PL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Samorządy o niewielkim (na poziomie inflacji lub nieco powyżej) przyroście środków na współpracę:</a:t>
            </a:r>
          </a:p>
          <a:p>
            <a:pPr marL="457200" algn="just">
              <a:lnSpc>
                <a:spcPct val="150000"/>
              </a:lnSpc>
            </a:pP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C3205D-C1DD-49EF-A98F-665AC624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0036" y="5813789"/>
            <a:ext cx="4854795" cy="1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CF1C0B91-1DC5-4FB3-9856-EA30441A7A9A}"/>
              </a:ext>
            </a:extLst>
          </p:cNvPr>
          <p:cNvSpPr txBox="1"/>
          <p:nvPr/>
        </p:nvSpPr>
        <p:spPr>
          <a:xfrm>
            <a:off x="5007768" y="5708335"/>
            <a:ext cx="610076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Mapa 10. Zmiana w ujęciu realnym wielkości środków w programach współpracy gmin i miasta województwa zachodnio-pomorskiego z organizacjami pozarządowymi w 2021 r. w stosunku do programów z 2020 r. </a:t>
            </a:r>
            <a:endParaRPr lang="pl-PL" sz="11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3EFA408-454D-4224-BD77-0C5F2A82E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68" y="1008063"/>
            <a:ext cx="6083300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B488E2B-FA51-41E6-A284-87352C75E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62" y="5555654"/>
            <a:ext cx="1837504" cy="113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01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E2503-D4D7-405E-B356-229C3841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Wyniki badania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FA5156-011D-4B4A-B00D-9D7BCCF4C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376238"/>
            <a:ext cx="7172138" cy="5967412"/>
          </a:xfrm>
        </p:spPr>
        <p:txBody>
          <a:bodyPr>
            <a:normAutofit/>
          </a:bodyPr>
          <a:lstStyle/>
          <a:p>
            <a:pPr marL="457200" algn="just">
              <a:lnSpc>
                <a:spcPct val="150000"/>
              </a:lnSpc>
            </a:pPr>
            <a:r>
              <a:rPr lang="pl-PL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Samorządy o niewielkim (na poziomie inflacji lub nieco powyżej) obniżeniu środków na współpracę:</a:t>
            </a:r>
            <a:endParaRPr lang="pl-PL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">
              <a:lnSpc>
                <a:spcPct val="150000"/>
              </a:lnSpc>
            </a:pP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C3205D-C1DD-49EF-A98F-665AC624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0036" y="5813789"/>
            <a:ext cx="4854795" cy="1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CF1C0B91-1DC5-4FB3-9856-EA30441A7A9A}"/>
              </a:ext>
            </a:extLst>
          </p:cNvPr>
          <p:cNvSpPr txBox="1"/>
          <p:nvPr/>
        </p:nvSpPr>
        <p:spPr>
          <a:xfrm>
            <a:off x="5007768" y="5708335"/>
            <a:ext cx="610076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Mapa 36. Zmiana w ujęciu realnym wielkości środków w programach współpracy gmin i miasta województwa pomorskiego z organizacjami pozarządowymi w 2021 r. w stosunku do programów z 2020 r. </a:t>
            </a:r>
            <a:endParaRPr lang="pl-PL" sz="11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12C8BEB-DEA0-4BD8-AA29-DB17D1155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6" y="1011149"/>
            <a:ext cx="6084887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07AA358-9939-4745-AA5A-8830AC19C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62" y="5555654"/>
            <a:ext cx="1837504" cy="113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3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E2503-D4D7-405E-B356-229C3841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Kto i co?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FA5156-011D-4B4A-B00D-9D7BCCF4C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640080"/>
            <a:ext cx="7172138" cy="3745107"/>
          </a:xfrm>
        </p:spPr>
        <p:txBody>
          <a:bodyPr>
            <a:normAutofit/>
          </a:bodyPr>
          <a:lstStyle/>
          <a:p>
            <a:endParaRPr lang="pl-P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Wykonawcą działającym na zlecenie Narodowego Instytutu Wolności – Centrum Rozwoju Społeczeństwa Obywatelskiego jest Fundacja M.A.P.A. Obywatelska – miejsce, aktyw-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ność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partycypacja, animacja we współpracy z Pomorską Pracownią Badań Obywatelskich.</a:t>
            </a:r>
          </a:p>
          <a:p>
            <a:endParaRPr lang="pl-PL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C3205D-C1DD-49EF-A98F-665AC624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7231" y="4819651"/>
            <a:ext cx="5917311" cy="129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8AA3FA4-A089-4CEA-B897-DAA42F3DA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138" y="2860079"/>
            <a:ext cx="1837504" cy="1137839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4327604C-3039-4B6B-ABAE-88F0FEF3D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525" y="2838257"/>
            <a:ext cx="2467838" cy="118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6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E2503-D4D7-405E-B356-229C3841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Wnioski z badania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9A66BB04-0467-4ADD-B840-17A82BA3DE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017766"/>
              </p:ext>
            </p:extLst>
          </p:nvPr>
        </p:nvGraphicFramePr>
        <p:xfrm>
          <a:off x="4182512" y="500417"/>
          <a:ext cx="7428575" cy="2394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7AC3205D-C1DD-49EF-A98F-665AC624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0036" y="5813789"/>
            <a:ext cx="4854795" cy="1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4033ACA-D047-4BE5-9CBB-CB9CA1B0BB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462" y="5555654"/>
            <a:ext cx="1837504" cy="1137839"/>
          </a:xfrm>
          <a:prstGeom prst="rect">
            <a:avLst/>
          </a:prstGeom>
        </p:spPr>
      </p:pic>
      <p:graphicFrame>
        <p:nvGraphicFramePr>
          <p:cNvPr id="9" name="Symbol zastępczy zawartości 4">
            <a:extLst>
              <a:ext uri="{FF2B5EF4-FFF2-40B4-BE49-F238E27FC236}">
                <a16:creationId xmlns:a16="http://schemas.microsoft.com/office/drawing/2014/main" id="{6C86A286-7418-4A2F-B7F6-40E001C02D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758913"/>
              </p:ext>
            </p:extLst>
          </p:nvPr>
        </p:nvGraphicFramePr>
        <p:xfrm>
          <a:off x="4182512" y="3329975"/>
          <a:ext cx="7428575" cy="2394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466815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E2503-D4D7-405E-B356-229C3841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Wnioski z badania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FA5156-011D-4B4A-B00D-9D7BCCF4C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3526020"/>
            <a:ext cx="7172138" cy="2817629"/>
          </a:xfrm>
        </p:spPr>
        <p:txBody>
          <a:bodyPr>
            <a:normAutofit lnSpcReduction="10000"/>
          </a:bodyPr>
          <a:lstStyle/>
          <a:p>
            <a:pPr marL="457200" algn="just">
              <a:lnSpc>
                <a:spcPct val="150000"/>
              </a:lnSpc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Minimalny wzrost nakładów na współpracę z organizacjami w latach 2020-2021, który wyniósł 130 793 678 zł, co stanowi niespełna 5% w ujęciu nominalnym i jedynie 1,5% po uwzględnieniu ogólnego wskaźnika inflacji.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Wzrosty nakładów dotyczą przede wszystkim gmin i miast (łączny wzrost nakładów o ponad 96 mln zł rok do roku), a także powiatów (łączny wzrost nakładów o ponad 33 mln zł rok do roku); w przypadku samorządów wojewódzkich </a:t>
            </a:r>
            <a:r>
              <a:rPr lang="pl-PL" sz="1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 programach w 2021 i 2020 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wystąpił spadek </a:t>
            </a:r>
            <a:r>
              <a:rPr lang="pl-PL" sz="1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nakładów na współpracę 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3,3% (</a:t>
            </a:r>
            <a:r>
              <a:rPr lang="pl-PL" sz="1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 uwzględnieniu inflacji).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</a:pP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C3205D-C1DD-49EF-A98F-665AC624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0036" y="5813789"/>
            <a:ext cx="4854795" cy="1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4033ACA-D047-4BE5-9CBB-CB9CA1B0B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62" y="5555654"/>
            <a:ext cx="1837504" cy="1137839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14088BE4-04C9-4F71-AD8C-58928AAD5649}"/>
              </a:ext>
            </a:extLst>
          </p:cNvPr>
          <p:cNvGrpSpPr/>
          <p:nvPr/>
        </p:nvGrpSpPr>
        <p:grpSpPr>
          <a:xfrm>
            <a:off x="6344667" y="443463"/>
            <a:ext cx="4178577" cy="2817628"/>
            <a:chOff x="0" y="0"/>
            <a:chExt cx="2468827" cy="2394957"/>
          </a:xfrm>
        </p:grpSpPr>
        <p:sp>
          <p:nvSpPr>
            <p:cNvPr id="8" name="Prostokąt: zaokrąglone rogi 7">
              <a:extLst>
                <a:ext uri="{FF2B5EF4-FFF2-40B4-BE49-F238E27FC236}">
                  <a16:creationId xmlns:a16="http://schemas.microsoft.com/office/drawing/2014/main" id="{239D417E-87B5-4414-9EB2-51B5D91231C7}"/>
                </a:ext>
              </a:extLst>
            </p:cNvPr>
            <p:cNvSpPr/>
            <p:nvPr/>
          </p:nvSpPr>
          <p:spPr>
            <a:xfrm>
              <a:off x="0" y="0"/>
              <a:ext cx="2426619" cy="23949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rostokąt: zaokrąglone rogi 4">
              <a:extLst>
                <a:ext uri="{FF2B5EF4-FFF2-40B4-BE49-F238E27FC236}">
                  <a16:creationId xmlns:a16="http://schemas.microsoft.com/office/drawing/2014/main" id="{A8DBC3F8-8193-4CB9-B64C-83D0388164F7}"/>
                </a:ext>
              </a:extLst>
            </p:cNvPr>
            <p:cNvSpPr txBox="1"/>
            <p:nvPr/>
          </p:nvSpPr>
          <p:spPr>
            <a:xfrm>
              <a:off x="42208" y="1436975"/>
              <a:ext cx="2426619" cy="9579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300" b="1" kern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Stagnacja w rozwoju współpracy finansowej pomiędzy JST a sektorem obywatelskim.</a:t>
              </a:r>
              <a:endParaRPr lang="pl-PL" sz="1300" kern="1200" dirty="0"/>
            </a:p>
          </p:txBody>
        </p:sp>
      </p:grpSp>
      <p:sp>
        <p:nvSpPr>
          <p:cNvPr id="10" name="Owal 9" descr="Skala balansu cyfrowego z użyciem okręgów">
            <a:extLst>
              <a:ext uri="{FF2B5EF4-FFF2-40B4-BE49-F238E27FC236}">
                <a16:creationId xmlns:a16="http://schemas.microsoft.com/office/drawing/2014/main" id="{9C1E64BC-8C02-4D6D-9C6A-990C88ABC9BA}"/>
              </a:ext>
            </a:extLst>
          </p:cNvPr>
          <p:cNvSpPr/>
          <p:nvPr/>
        </p:nvSpPr>
        <p:spPr>
          <a:xfrm>
            <a:off x="7647463" y="755316"/>
            <a:ext cx="1644424" cy="1626820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00" r="-2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9243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E2503-D4D7-405E-B356-229C3841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Wnioski z badania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FA5156-011D-4B4A-B00D-9D7BCCF4C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3526020"/>
            <a:ext cx="7172138" cy="2817629"/>
          </a:xfrm>
        </p:spPr>
        <p:txBody>
          <a:bodyPr>
            <a:normAutofit/>
          </a:bodyPr>
          <a:lstStyle/>
          <a:p>
            <a:pPr marL="457200" algn="just">
              <a:lnSpc>
                <a:spcPct val="150000"/>
              </a:lnSpc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Programy współpracy mają niezwykle różnorodną konstrukcję – najbardziej precyzyjne zapisy posiadają programy współpracy w samorządach wojewódzkich i dużych miastach. Najbardziej ogólne programy współpracy występują w małych gminach wiejskich. Jedynie w części programów współpracy uwzględnione są różnego rodzaju środki, np. europejskie lub pochodzące z administracji centralnej przeznaczone na zadania zlecone. 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</a:pP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C3205D-C1DD-49EF-A98F-665AC624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0036" y="5813789"/>
            <a:ext cx="4854795" cy="1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4033ACA-D047-4BE5-9CBB-CB9CA1B0B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62" y="5555654"/>
            <a:ext cx="1837504" cy="1137839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14088BE4-04C9-4F71-AD8C-58928AAD5649}"/>
              </a:ext>
            </a:extLst>
          </p:cNvPr>
          <p:cNvGrpSpPr/>
          <p:nvPr/>
        </p:nvGrpSpPr>
        <p:grpSpPr>
          <a:xfrm>
            <a:off x="6344667" y="443463"/>
            <a:ext cx="4178577" cy="2817628"/>
            <a:chOff x="0" y="0"/>
            <a:chExt cx="2468827" cy="2394957"/>
          </a:xfrm>
        </p:grpSpPr>
        <p:sp>
          <p:nvSpPr>
            <p:cNvPr id="8" name="Prostokąt: zaokrąglone rogi 7">
              <a:extLst>
                <a:ext uri="{FF2B5EF4-FFF2-40B4-BE49-F238E27FC236}">
                  <a16:creationId xmlns:a16="http://schemas.microsoft.com/office/drawing/2014/main" id="{239D417E-87B5-4414-9EB2-51B5D91231C7}"/>
                </a:ext>
              </a:extLst>
            </p:cNvPr>
            <p:cNvSpPr/>
            <p:nvPr/>
          </p:nvSpPr>
          <p:spPr>
            <a:xfrm>
              <a:off x="0" y="0"/>
              <a:ext cx="2426619" cy="23949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rostokąt: zaokrąglone rogi 4">
              <a:extLst>
                <a:ext uri="{FF2B5EF4-FFF2-40B4-BE49-F238E27FC236}">
                  <a16:creationId xmlns:a16="http://schemas.microsoft.com/office/drawing/2014/main" id="{A8DBC3F8-8193-4CB9-B64C-83D0388164F7}"/>
                </a:ext>
              </a:extLst>
            </p:cNvPr>
            <p:cNvSpPr txBox="1"/>
            <p:nvPr/>
          </p:nvSpPr>
          <p:spPr>
            <a:xfrm>
              <a:off x="42208" y="1436975"/>
              <a:ext cx="2426619" cy="9579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ctr"/>
              <a:r>
                <a:rPr lang="pl-PL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Duże zróżnicowanie w zapisach programów współpracy</a:t>
              </a:r>
              <a:endParaRPr lang="pl-PL" sz="1400" dirty="0"/>
            </a:p>
          </p:txBody>
        </p:sp>
      </p:grpSp>
      <p:sp>
        <p:nvSpPr>
          <p:cNvPr id="11" name="Owal 10" descr="Linie z wieloma kolorami">
            <a:extLst>
              <a:ext uri="{FF2B5EF4-FFF2-40B4-BE49-F238E27FC236}">
                <a16:creationId xmlns:a16="http://schemas.microsoft.com/office/drawing/2014/main" id="{F232504F-10B5-4FA5-A604-15C43FE32830}"/>
              </a:ext>
            </a:extLst>
          </p:cNvPr>
          <p:cNvSpPr/>
          <p:nvPr/>
        </p:nvSpPr>
        <p:spPr>
          <a:xfrm>
            <a:off x="7692923" y="783667"/>
            <a:ext cx="1410625" cy="1350374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560841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E2503-D4D7-405E-B356-229C3841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Wnioski z badania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FA5156-011D-4B4A-B00D-9D7BCCF4C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3526020"/>
            <a:ext cx="7172138" cy="2817629"/>
          </a:xfrm>
        </p:spPr>
        <p:txBody>
          <a:bodyPr>
            <a:normAutofit/>
          </a:bodyPr>
          <a:lstStyle/>
          <a:p>
            <a:pPr marL="457200" algn="just">
              <a:lnSpc>
                <a:spcPct val="150000"/>
              </a:lnSpc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Blisko 48% samorządów (łącznie powiatowych oraz gminnych/miejskich) nie udzieliło odpowiedzi w trybie informacji publicznej (co jest obowiązkiem administracji publicznej samorządowej jak i centralnej). </a:t>
            </a:r>
          </a:p>
          <a:p>
            <a:pPr marL="457200" algn="just">
              <a:lnSpc>
                <a:spcPct val="150000"/>
              </a:lnSpc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Jest to bardzo wysoki i niepokojący wskaźnik, nie wiadomo z czego wynikający.  </a:t>
            </a:r>
          </a:p>
          <a:p>
            <a:pPr marL="457200" algn="just">
              <a:lnSpc>
                <a:spcPct val="150000"/>
              </a:lnSpc>
            </a:pP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C3205D-C1DD-49EF-A98F-665AC624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0036" y="5813789"/>
            <a:ext cx="4854795" cy="1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4033ACA-D047-4BE5-9CBB-CB9CA1B0B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62" y="5555654"/>
            <a:ext cx="1837504" cy="1137839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14088BE4-04C9-4F71-AD8C-58928AAD5649}"/>
              </a:ext>
            </a:extLst>
          </p:cNvPr>
          <p:cNvGrpSpPr/>
          <p:nvPr/>
        </p:nvGrpSpPr>
        <p:grpSpPr>
          <a:xfrm>
            <a:off x="6344667" y="443463"/>
            <a:ext cx="4178577" cy="2817628"/>
            <a:chOff x="0" y="0"/>
            <a:chExt cx="2468827" cy="2394957"/>
          </a:xfrm>
        </p:grpSpPr>
        <p:sp>
          <p:nvSpPr>
            <p:cNvPr id="8" name="Prostokąt: zaokrąglone rogi 7">
              <a:extLst>
                <a:ext uri="{FF2B5EF4-FFF2-40B4-BE49-F238E27FC236}">
                  <a16:creationId xmlns:a16="http://schemas.microsoft.com/office/drawing/2014/main" id="{239D417E-87B5-4414-9EB2-51B5D91231C7}"/>
                </a:ext>
              </a:extLst>
            </p:cNvPr>
            <p:cNvSpPr/>
            <p:nvPr/>
          </p:nvSpPr>
          <p:spPr>
            <a:xfrm>
              <a:off x="0" y="0"/>
              <a:ext cx="2426619" cy="23949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rostokąt: zaokrąglone rogi 4">
              <a:extLst>
                <a:ext uri="{FF2B5EF4-FFF2-40B4-BE49-F238E27FC236}">
                  <a16:creationId xmlns:a16="http://schemas.microsoft.com/office/drawing/2014/main" id="{A8DBC3F8-8193-4CB9-B64C-83D0388164F7}"/>
                </a:ext>
              </a:extLst>
            </p:cNvPr>
            <p:cNvSpPr txBox="1"/>
            <p:nvPr/>
          </p:nvSpPr>
          <p:spPr>
            <a:xfrm>
              <a:off x="42208" y="1436975"/>
              <a:ext cx="2426619" cy="9579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ctr">
                <a:buNone/>
              </a:pPr>
              <a:r>
                <a:rPr lang="pl-PL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Prawie połowa samorządów nie zrealizowała obowiązku udzielenia informacji w trybie informacji publicznej.</a:t>
              </a:r>
              <a:endParaRPr lang="pl-PL" sz="1400" dirty="0"/>
            </a:p>
          </p:txBody>
        </p:sp>
      </p:grpSp>
      <p:sp>
        <p:nvSpPr>
          <p:cNvPr id="12" name="Owal 11" descr="Symbole Harveya 50% z wypełnieniem pełnym">
            <a:extLst>
              <a:ext uri="{FF2B5EF4-FFF2-40B4-BE49-F238E27FC236}">
                <a16:creationId xmlns:a16="http://schemas.microsoft.com/office/drawing/2014/main" id="{80DBA5B4-7DA1-4C22-8F71-27231B50DFD9}"/>
              </a:ext>
            </a:extLst>
          </p:cNvPr>
          <p:cNvSpPr/>
          <p:nvPr/>
        </p:nvSpPr>
        <p:spPr>
          <a:xfrm>
            <a:off x="7571192" y="640080"/>
            <a:ext cx="1796965" cy="1693719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09044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E2503-D4D7-405E-B356-229C3841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Wnioski z badania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FA5156-011D-4B4A-B00D-9D7BCCF4C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3526020"/>
            <a:ext cx="7172138" cy="2817629"/>
          </a:xfrm>
        </p:spPr>
        <p:txBody>
          <a:bodyPr>
            <a:normAutofit/>
          </a:bodyPr>
          <a:lstStyle/>
          <a:p>
            <a:pPr marL="450215" algn="just">
              <a:lnSpc>
                <a:spcPct val="150000"/>
              </a:lnSpc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Brak programów współpracy lub możliwości dotarcia do nich dotyczy mniej niż 4% ogółu samorządów. Stosowne służby powinny dokonać weryfikacji samorządów, które nie posiadają uchwalonych – lub nie ma możliwości dotarcia i weryfikacji –uchwał o programach współpracy z organizacjami pozarządowymi celem dopełnienia przez te JST obowiązku prawnych.</a:t>
            </a:r>
          </a:p>
          <a:p>
            <a:pPr marL="450215" algn="just">
              <a:lnSpc>
                <a:spcPct val="150000"/>
              </a:lnSpc>
            </a:pPr>
            <a:endParaRPr lang="pl-PL" sz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C3205D-C1DD-49EF-A98F-665AC624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0036" y="5813789"/>
            <a:ext cx="4854795" cy="1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4033ACA-D047-4BE5-9CBB-CB9CA1B0B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62" y="5555654"/>
            <a:ext cx="1837504" cy="1137839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14088BE4-04C9-4F71-AD8C-58928AAD5649}"/>
              </a:ext>
            </a:extLst>
          </p:cNvPr>
          <p:cNvGrpSpPr/>
          <p:nvPr/>
        </p:nvGrpSpPr>
        <p:grpSpPr>
          <a:xfrm>
            <a:off x="6344667" y="443463"/>
            <a:ext cx="4178577" cy="2817628"/>
            <a:chOff x="0" y="0"/>
            <a:chExt cx="2468827" cy="2394957"/>
          </a:xfrm>
        </p:grpSpPr>
        <p:sp>
          <p:nvSpPr>
            <p:cNvPr id="8" name="Prostokąt: zaokrąglone rogi 7">
              <a:extLst>
                <a:ext uri="{FF2B5EF4-FFF2-40B4-BE49-F238E27FC236}">
                  <a16:creationId xmlns:a16="http://schemas.microsoft.com/office/drawing/2014/main" id="{239D417E-87B5-4414-9EB2-51B5D91231C7}"/>
                </a:ext>
              </a:extLst>
            </p:cNvPr>
            <p:cNvSpPr/>
            <p:nvPr/>
          </p:nvSpPr>
          <p:spPr>
            <a:xfrm>
              <a:off x="0" y="0"/>
              <a:ext cx="2426619" cy="23949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rostokąt: zaokrąglone rogi 4">
              <a:extLst>
                <a:ext uri="{FF2B5EF4-FFF2-40B4-BE49-F238E27FC236}">
                  <a16:creationId xmlns:a16="http://schemas.microsoft.com/office/drawing/2014/main" id="{A8DBC3F8-8193-4CB9-B64C-83D0388164F7}"/>
                </a:ext>
              </a:extLst>
            </p:cNvPr>
            <p:cNvSpPr txBox="1"/>
            <p:nvPr/>
          </p:nvSpPr>
          <p:spPr>
            <a:xfrm>
              <a:off x="42208" y="1436975"/>
              <a:ext cx="2426619" cy="9579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ctr">
                <a:buNone/>
              </a:pPr>
              <a:r>
                <a:rPr lang="pl-PL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Nie wszystkie samorządy dopełniły obowiązku uchwalenia i upublicznienia programów współpracy z organizacjami pozarządowymi.</a:t>
              </a:r>
              <a:endParaRPr lang="pl-PL" sz="1400" dirty="0"/>
            </a:p>
          </p:txBody>
        </p:sp>
      </p:grpSp>
      <p:sp>
        <p:nvSpPr>
          <p:cNvPr id="11" name="Owal 10" descr="Syrena z wypełnieniem pełnym">
            <a:extLst>
              <a:ext uri="{FF2B5EF4-FFF2-40B4-BE49-F238E27FC236}">
                <a16:creationId xmlns:a16="http://schemas.microsoft.com/office/drawing/2014/main" id="{3CFFC7E7-8C1B-4539-ADA8-678E89E374B6}"/>
              </a:ext>
            </a:extLst>
          </p:cNvPr>
          <p:cNvSpPr/>
          <p:nvPr/>
        </p:nvSpPr>
        <p:spPr>
          <a:xfrm>
            <a:off x="7628797" y="576372"/>
            <a:ext cx="1681755" cy="1693719"/>
          </a:xfrm>
          <a:prstGeom prst="ellipse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571533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E2503-D4D7-405E-B356-229C3841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Wnioski z badania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FA5156-011D-4B4A-B00D-9D7BCCF4C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3526021"/>
            <a:ext cx="7172138" cy="2449477"/>
          </a:xfrm>
        </p:spPr>
        <p:txBody>
          <a:bodyPr>
            <a:normAutofit fontScale="92500" lnSpcReduction="20000"/>
          </a:bodyPr>
          <a:lstStyle/>
          <a:p>
            <a:pPr marL="450215" algn="just">
              <a:lnSpc>
                <a:spcPct val="150000"/>
              </a:lnSpc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 zdecydowanej większości programów współpracy brak klarownego podziału środków na poszczególne obszary pożytku publicznego (1 na 27 programów współpracy posiadał szczegółowo rozgraniczone kwoty w poszczególnych obszarach). Taka sytuacja nie tylko utrudnia zbieranie i analizowanie szczegółowych danych, ale także daje nieprecyzyjny obraz współpracy finansowej pomiędzy JST i sektorem obywatelskim.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>
              <a:lnSpc>
                <a:spcPct val="150000"/>
              </a:lnSpc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Kwestia ta powinna zostać uszczegółowiona przez stosowne organy legislacyjne na poziomie krajowym w taki sposób, aby m.in. było możliwe przedstawienie wielkości nakładów na współpracę finansową w poszczególnych obszarach pożytku publicznego.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</a:pP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C3205D-C1DD-49EF-A98F-665AC624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0036" y="5813789"/>
            <a:ext cx="4854795" cy="1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4033ACA-D047-4BE5-9CBB-CB9CA1B0B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62" y="5555654"/>
            <a:ext cx="1837504" cy="1137839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14088BE4-04C9-4F71-AD8C-58928AAD5649}"/>
              </a:ext>
            </a:extLst>
          </p:cNvPr>
          <p:cNvGrpSpPr/>
          <p:nvPr/>
        </p:nvGrpSpPr>
        <p:grpSpPr>
          <a:xfrm>
            <a:off x="6344667" y="443463"/>
            <a:ext cx="4178577" cy="2817628"/>
            <a:chOff x="0" y="0"/>
            <a:chExt cx="2468827" cy="2394957"/>
          </a:xfrm>
        </p:grpSpPr>
        <p:sp>
          <p:nvSpPr>
            <p:cNvPr id="8" name="Prostokąt: zaokrąglone rogi 7">
              <a:extLst>
                <a:ext uri="{FF2B5EF4-FFF2-40B4-BE49-F238E27FC236}">
                  <a16:creationId xmlns:a16="http://schemas.microsoft.com/office/drawing/2014/main" id="{239D417E-87B5-4414-9EB2-51B5D91231C7}"/>
                </a:ext>
              </a:extLst>
            </p:cNvPr>
            <p:cNvSpPr/>
            <p:nvPr/>
          </p:nvSpPr>
          <p:spPr>
            <a:xfrm>
              <a:off x="0" y="0"/>
              <a:ext cx="2426619" cy="23949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rostokąt: zaokrąglone rogi 4">
              <a:extLst>
                <a:ext uri="{FF2B5EF4-FFF2-40B4-BE49-F238E27FC236}">
                  <a16:creationId xmlns:a16="http://schemas.microsoft.com/office/drawing/2014/main" id="{A8DBC3F8-8193-4CB9-B64C-83D0388164F7}"/>
                </a:ext>
              </a:extLst>
            </p:cNvPr>
            <p:cNvSpPr txBox="1"/>
            <p:nvPr/>
          </p:nvSpPr>
          <p:spPr>
            <a:xfrm>
              <a:off x="42208" y="1436975"/>
              <a:ext cx="2426619" cy="9579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ctr">
                <a:buNone/>
              </a:pPr>
              <a:r>
                <a:rPr lang="pl-PL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Programy współpracy powinny zawierać bardziej szczegółowe informacje.</a:t>
              </a:r>
              <a:endParaRPr lang="pl-PL" sz="1400" dirty="0"/>
            </a:p>
          </p:txBody>
        </p:sp>
      </p:grpSp>
      <p:sp>
        <p:nvSpPr>
          <p:cNvPr id="11" name="Owal 10" descr="Osoba pracująca przy stole">
            <a:extLst>
              <a:ext uri="{FF2B5EF4-FFF2-40B4-BE49-F238E27FC236}">
                <a16:creationId xmlns:a16="http://schemas.microsoft.com/office/drawing/2014/main" id="{0D983403-1C5F-4BCE-9D25-A2BBAC001811}"/>
              </a:ext>
            </a:extLst>
          </p:cNvPr>
          <p:cNvSpPr/>
          <p:nvPr/>
        </p:nvSpPr>
        <p:spPr>
          <a:xfrm>
            <a:off x="7483804" y="563526"/>
            <a:ext cx="1828863" cy="1775676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28998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E2503-D4D7-405E-B356-229C3841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Wnioski z badania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FA5156-011D-4B4A-B00D-9D7BCCF4C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3429001"/>
            <a:ext cx="7172138" cy="2546498"/>
          </a:xfrm>
        </p:spPr>
        <p:txBody>
          <a:bodyPr>
            <a:normAutofit fontScale="92500" lnSpcReduction="10000"/>
          </a:bodyPr>
          <a:lstStyle/>
          <a:p>
            <a:pPr marL="457200" algn="just">
              <a:lnSpc>
                <a:spcPct val="150000"/>
              </a:lnSpc>
            </a:pPr>
            <a:r>
              <a:rPr lang="pl-PL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Brak odpowiedniego mechanizmu zbierania, przetwarzania i publikowania danych związanych m.in. ze współpracą finansową JST i sektora obywatelskiego powoduje brak możliwości szybkiej analizy sytuacji. Dane zebrane i zaprezentowane po roku czy dwóch latach od zaistnienia zmian w wysokości współpracy finansowej między JST i sektorem obywatelskim utrudniają m.in. możliwość bieżącej analizy sytuacji a także obserwowanie zachodzących procesów we wzajemnych relacjach. Dane powinny być zbierane w formie cyklicznych, corocznych raportów, dostępnych publicznie dla wszystkich zainteresowanych.</a:t>
            </a:r>
            <a:endParaRPr lang="pl-PL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</a:pP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C3205D-C1DD-49EF-A98F-665AC624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0036" y="5813789"/>
            <a:ext cx="4854795" cy="1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4033ACA-D047-4BE5-9CBB-CB9CA1B0B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62" y="5555654"/>
            <a:ext cx="1837504" cy="1137839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14088BE4-04C9-4F71-AD8C-58928AAD5649}"/>
              </a:ext>
            </a:extLst>
          </p:cNvPr>
          <p:cNvGrpSpPr/>
          <p:nvPr/>
        </p:nvGrpSpPr>
        <p:grpSpPr>
          <a:xfrm>
            <a:off x="6344667" y="443463"/>
            <a:ext cx="4178577" cy="2817628"/>
            <a:chOff x="0" y="0"/>
            <a:chExt cx="2468827" cy="2394957"/>
          </a:xfrm>
        </p:grpSpPr>
        <p:sp>
          <p:nvSpPr>
            <p:cNvPr id="8" name="Prostokąt: zaokrąglone rogi 7">
              <a:extLst>
                <a:ext uri="{FF2B5EF4-FFF2-40B4-BE49-F238E27FC236}">
                  <a16:creationId xmlns:a16="http://schemas.microsoft.com/office/drawing/2014/main" id="{239D417E-87B5-4414-9EB2-51B5D91231C7}"/>
                </a:ext>
              </a:extLst>
            </p:cNvPr>
            <p:cNvSpPr/>
            <p:nvPr/>
          </p:nvSpPr>
          <p:spPr>
            <a:xfrm>
              <a:off x="0" y="0"/>
              <a:ext cx="2426619" cy="23949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rostokąt: zaokrąglone rogi 4">
              <a:extLst>
                <a:ext uri="{FF2B5EF4-FFF2-40B4-BE49-F238E27FC236}">
                  <a16:creationId xmlns:a16="http://schemas.microsoft.com/office/drawing/2014/main" id="{A8DBC3F8-8193-4CB9-B64C-83D0388164F7}"/>
                </a:ext>
              </a:extLst>
            </p:cNvPr>
            <p:cNvSpPr txBox="1"/>
            <p:nvPr/>
          </p:nvSpPr>
          <p:spPr>
            <a:xfrm>
              <a:off x="42208" y="1436975"/>
              <a:ext cx="2426619" cy="9579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ctr">
                <a:buNone/>
              </a:pPr>
              <a:r>
                <a:rPr lang="pl-PL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Przygotowanie i wdrożenie rozwiązań pozwalających na bardziej systematyczne zbieranie, agregowanie, analizowanie oraz prezentowanie danych. </a:t>
              </a:r>
              <a:endParaRPr lang="pl-PL" sz="1400" dirty="0"/>
            </a:p>
          </p:txBody>
        </p:sp>
      </p:grpSp>
      <p:sp>
        <p:nvSpPr>
          <p:cNvPr id="12" name="Owal 11" descr="Wykresy finansowe na ciemnym wyświetlaczu">
            <a:extLst>
              <a:ext uri="{FF2B5EF4-FFF2-40B4-BE49-F238E27FC236}">
                <a16:creationId xmlns:a16="http://schemas.microsoft.com/office/drawing/2014/main" id="{94D494C4-0C68-4227-AFEA-322BFB6D88B8}"/>
              </a:ext>
            </a:extLst>
          </p:cNvPr>
          <p:cNvSpPr/>
          <p:nvPr/>
        </p:nvSpPr>
        <p:spPr>
          <a:xfrm>
            <a:off x="7528119" y="544475"/>
            <a:ext cx="1740234" cy="1693719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0" r="-3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63890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E2503-D4D7-405E-B356-229C3841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Dalsze badania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FA5156-011D-4B4A-B00D-9D7BCCF4C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376238"/>
            <a:ext cx="7172138" cy="5967412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ramach rekomendacji dla dalszego procesu badawczego należy uwzględnić konieczność poszerzenia obszaru badawczego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Prowadząc dalsze analizy programów współpracy JST z organizacjami pozarządowymi, należy zebrać dane ze sprawozdań z ich realizacji, jak i innych dokumentów (np. budżetów samorządów) dających pełniejszy obraz współpracy finansowej pomiędzy JST a sektorem obywatelskim. Szczególnie ważnym aspektem byłaby weryfikacja wyłaniającego się z programów współpracy obrazu zmian zachodzących na poziomie finansowania poszczególnych obszarów pożytku publicznego i analiza ich następstw.</a:t>
            </a:r>
          </a:p>
          <a:p>
            <a:pPr marL="457200" algn="just">
              <a:lnSpc>
                <a:spcPct val="150000"/>
              </a:lnSpc>
            </a:pP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C3205D-C1DD-49EF-A98F-665AC624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0036" y="5813789"/>
            <a:ext cx="4854795" cy="1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64787C7-F341-4548-B8CB-3070F559D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62" y="5555654"/>
            <a:ext cx="1837504" cy="113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09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E2503-D4D7-405E-B356-229C3841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Dziękujemy za uwagę!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FA5156-011D-4B4A-B00D-9D7BCCF4C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640080"/>
            <a:ext cx="7172138" cy="3745107"/>
          </a:xfrm>
        </p:spPr>
        <p:txBody>
          <a:bodyPr>
            <a:normAutofit/>
          </a:bodyPr>
          <a:lstStyle/>
          <a:p>
            <a:endParaRPr lang="pl-P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Wykonawcą działającym na zlecenie Narodowego Instytutu Wolności – Centrum Rozwoju Społeczeństwa Obywatelskiego jest Fundacja M.A.P.A. Obywatelska – miejsce, aktyw-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ność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partycypacja, animacja we współpracy z Pomorską Pracownią Badań Obywatelskich.</a:t>
            </a:r>
          </a:p>
          <a:p>
            <a:endParaRPr lang="pl-PL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C3205D-C1DD-49EF-A98F-665AC624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7231" y="4819651"/>
            <a:ext cx="5917311" cy="129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8AA3FA4-A089-4CEA-B897-DAA42F3DA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138" y="2860079"/>
            <a:ext cx="1837504" cy="1137839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4327604C-3039-4B6B-ABAE-88F0FEF3D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525" y="2838257"/>
            <a:ext cx="2467838" cy="118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1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E2503-D4D7-405E-B356-229C3841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Kontekst badania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FA5156-011D-4B4A-B00D-9D7BCCF4C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640080"/>
            <a:ext cx="7172138" cy="5008245"/>
          </a:xfrm>
        </p:spPr>
        <p:txBody>
          <a:bodyPr>
            <a:normAutofit/>
          </a:bodyPr>
          <a:lstStyle/>
          <a:p>
            <a:endParaRPr lang="pl-P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C3205D-C1DD-49EF-A98F-665AC624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2886" y="5723455"/>
            <a:ext cx="4854795" cy="1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40C25AF-CAA3-428C-AFC1-E1B87F2C00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3431388"/>
              </p:ext>
            </p:extLst>
          </p:nvPr>
        </p:nvGraphicFramePr>
        <p:xfrm>
          <a:off x="4221887" y="5577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FFEA4F0C-F15A-483F-AA79-835B80BDBF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462" y="5555654"/>
            <a:ext cx="1837504" cy="113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68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E2503-D4D7-405E-B356-229C3841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Cel badania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A6B97BFA-8829-44C4-861F-231E6B65D2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953407"/>
              </p:ext>
            </p:extLst>
          </p:nvPr>
        </p:nvGraphicFramePr>
        <p:xfrm>
          <a:off x="4229102" y="0"/>
          <a:ext cx="7562849" cy="5724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7AC3205D-C1DD-49EF-A98F-665AC624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0986" y="5798278"/>
            <a:ext cx="4854795" cy="1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B9B2557-BBEE-4A6E-BFB1-1CD97C3227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462" y="5555654"/>
            <a:ext cx="1837504" cy="113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04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E2503-D4D7-405E-B356-229C3841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Metodologia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FA5156-011D-4B4A-B00D-9D7BCCF4C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219076"/>
            <a:ext cx="7172138" cy="612457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Badane były „programy współpracy z organizacjami pozarządowymi” – czyli planowane środki przeznaczone na współpracę w 2020 r. (przyjmowane najczęściej pod koniec 2019 r., przed pandemią) oraz w 2021 r. (w trakcie trwania pandemii).</a:t>
            </a:r>
          </a:p>
          <a:p>
            <a:pPr indent="449580" algn="just">
              <a:lnSpc>
                <a:spcPct val="100000"/>
              </a:lnSpc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Koncepcja badawcza zakładała gromadzenie i analizowanie danych na temat kwot dofinansowania, jakie JST przeznaczają w ramach programów współpracy z organizacjami, również w podziale na sfery zadań publicznych wymienione w art. 4 ustawy z dnia 24 kwietnia 2003 r. o działalności pożytku publicznego i o wolontariacie.</a:t>
            </a:r>
          </a:p>
          <a:p>
            <a:pPr algn="just">
              <a:lnSpc>
                <a:spcPct val="100000"/>
              </a:lnSpc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Zakres zrealizowanego badania obejmował całą samorządową Polskę, tj. wszystkie gminy/miasta, powiaty i województwa.</a:t>
            </a:r>
          </a:p>
          <a:p>
            <a:pPr algn="just">
              <a:lnSpc>
                <a:spcPct val="100000"/>
              </a:lnSpc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Badanie w trybie ustawy o dostępie do informacji publicznej (</a:t>
            </a:r>
            <a:r>
              <a:rPr lang="nn-NO" sz="2000" dirty="0">
                <a:latin typeface="Arial" panose="020B0604020202020204" pitchFamily="34" charset="0"/>
                <a:cs typeface="Arial" panose="020B0604020202020204" pitchFamily="34" charset="0"/>
              </a:rPr>
              <a:t>Dz. U. 2001 Nr 112 poz. 1198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00000"/>
              </a:lnSpc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C3205D-C1DD-49EF-A98F-665AC624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0986" y="5798278"/>
            <a:ext cx="4854795" cy="1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814317A-DA92-49D0-9758-C5F04A35D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62" y="5555654"/>
            <a:ext cx="1837504" cy="113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21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E2503-D4D7-405E-B356-229C3841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Proces badawczy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FA5156-011D-4B4A-B00D-9D7BCCF4C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938212"/>
            <a:ext cx="7172138" cy="5405437"/>
          </a:xfrm>
        </p:spPr>
        <p:txBody>
          <a:bodyPr>
            <a:normAutofit/>
          </a:bodyPr>
          <a:lstStyle/>
          <a:p>
            <a:pPr algn="just"/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Przygotowano trzy różne wersje kwestionariusza online dla JST na szczeblu gminnym (urzędy miast i gmin), powiatowym (starostwa powiatowe) oraz wojewódzkim (urzędy marszałkowskie). </a:t>
            </a:r>
          </a:p>
          <a:p>
            <a:pPr algn="just"/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Formularze nie różniły się istotnie, jeśli chodzi o rodzaj i format zbieranych informacji. Kwestionariusz wypełniany był samodzielnie przez reprezentanta(-</a:t>
            </a:r>
            <a:r>
              <a:rPr lang="pl-P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tkę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JST.</a:t>
            </a:r>
          </a:p>
          <a:p>
            <a:pPr algn="just"/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Dodatkowo w formularzach dla gmin i powiatów oznaczano, jakiej wielkości jest dana JST (od najmniejszych, do 20 tys. mieszkańców, po największe, powyżej 250 tys. mieszkańców), aby na późniejszym etapie badania takie dane można było wykorzystać w analizie.</a:t>
            </a: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C3205D-C1DD-49EF-A98F-665AC624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0986" y="5798278"/>
            <a:ext cx="4854795" cy="1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0A657D5-5F6E-450A-AA51-A64B7D67C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62" y="5560624"/>
            <a:ext cx="1837504" cy="113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2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E2503-D4D7-405E-B356-229C3841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Proces badawczy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E60CAB22-F497-45A1-B8F4-3D7AD20140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313140"/>
              </p:ext>
            </p:extLst>
          </p:nvPr>
        </p:nvGraphicFramePr>
        <p:xfrm>
          <a:off x="4124408" y="556103"/>
          <a:ext cx="8262854" cy="5118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7AC3205D-C1DD-49EF-A98F-665AC624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0986" y="5798278"/>
            <a:ext cx="4854795" cy="1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0A657D5-5F6E-450A-AA51-A64B7D67C6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462" y="5560624"/>
            <a:ext cx="1837504" cy="113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46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E2503-D4D7-405E-B356-229C3841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Proces badawczy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9AE0E15-0D43-4C5E-82AF-E1C8C5DEB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179296"/>
              </p:ext>
            </p:extLst>
          </p:nvPr>
        </p:nvGraphicFramePr>
        <p:xfrm>
          <a:off x="4224338" y="1038225"/>
          <a:ext cx="748188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7AC3205D-C1DD-49EF-A98F-665AC624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0986" y="5798278"/>
            <a:ext cx="4854795" cy="1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F789470-753C-4305-A468-CCAA06D80C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462" y="5555654"/>
            <a:ext cx="1837504" cy="113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02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E2503-D4D7-405E-B356-229C3841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Wyniki badania:</a:t>
            </a:r>
            <a:br>
              <a:rPr lang="pl-PL" dirty="0">
                <a:solidFill>
                  <a:srgbClr val="FFFFFF"/>
                </a:solidFill>
              </a:rPr>
            </a:br>
            <a:r>
              <a:rPr lang="pl-PL" dirty="0">
                <a:solidFill>
                  <a:srgbClr val="FFFFFF"/>
                </a:solidFill>
              </a:rPr>
              <a:t>województwa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FA5156-011D-4B4A-B00D-9D7BCCF4C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-338138"/>
            <a:ext cx="7172138" cy="6681788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pl-PL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6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Wartość nominalna środków </a:t>
            </a:r>
            <a:r>
              <a:rPr lang="pl-PL" sz="16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współpracę z sektorem obywatelskim </a:t>
            </a:r>
            <a:r>
              <a:rPr lang="pl-PL" sz="16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uległa nieznacznemu zwiększeniu, jednakże realna wartość środków uległa obniżeniu o 3,3% </a:t>
            </a:r>
            <a:r>
              <a:rPr lang="pl-PL" sz="16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(tj. realny spadek o ponad 7 mln zł spowodowany inflacją).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6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Największy wzrost </a:t>
            </a:r>
            <a:r>
              <a:rPr lang="pl-PL" sz="16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środków na współpracę z sektorem obywatelskim wystąpił </a:t>
            </a:r>
            <a:r>
              <a:rPr lang="pl-PL" sz="16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 województwie łódzkim</a:t>
            </a:r>
            <a:r>
              <a:rPr lang="pl-PL" sz="16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pl-PL" sz="16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największy spadek </a:t>
            </a:r>
            <a:r>
              <a:rPr lang="pl-PL" sz="16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natomiast zanotowało </a:t>
            </a:r>
            <a:r>
              <a:rPr lang="pl-PL" sz="16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województwo małopolskie.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6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Największy spadek </a:t>
            </a:r>
            <a:r>
              <a:rPr lang="pl-PL" sz="16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środków zanotowały obszary </a:t>
            </a:r>
            <a:r>
              <a:rPr lang="pl-PL" sz="16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działalności wspomagającej rozwój wspólnot i społeczności lokalnych</a:t>
            </a:r>
            <a:r>
              <a:rPr lang="pl-PL" sz="16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600" dirty="0">
                <a:solidFill>
                  <a:srgbClr val="000000"/>
                </a:solidFill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oraz </a:t>
            </a:r>
            <a:r>
              <a:rPr lang="pl-PL" sz="1600" b="1" dirty="0">
                <a:solidFill>
                  <a:srgbClr val="000000"/>
                </a:solidFill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kultury, sztuki, ochrony dóbr kultury i dziedzictwa narodowego.</a:t>
            </a:r>
            <a:endParaRPr lang="pl-PL" sz="1600" b="1" dirty="0">
              <a:effectLst/>
              <a:uFill>
                <a:solidFill>
                  <a:srgbClr val="2E74B5"/>
                </a:solidFill>
              </a:u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600" b="1" dirty="0">
                <a:solidFill>
                  <a:srgbClr val="000000"/>
                </a:solidFill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Największe wzrosty </a:t>
            </a:r>
            <a:r>
              <a:rPr lang="pl-PL" sz="1600" dirty="0">
                <a:solidFill>
                  <a:srgbClr val="000000"/>
                </a:solidFill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środków widoczne są w obszarach </a:t>
            </a:r>
            <a:r>
              <a:rPr lang="pl-PL" sz="1600" b="1" dirty="0">
                <a:solidFill>
                  <a:srgbClr val="000000"/>
                </a:solidFill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turystyki i krajoznawstwa </a:t>
            </a:r>
            <a:r>
              <a:rPr lang="pl-PL" sz="1600" dirty="0">
                <a:solidFill>
                  <a:srgbClr val="000000"/>
                </a:solidFill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oraz </a:t>
            </a:r>
            <a:r>
              <a:rPr lang="pl-PL" sz="1600" b="1" dirty="0">
                <a:solidFill>
                  <a:srgbClr val="000000"/>
                </a:solidFill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działalności na rzecz osób z niepełnosprawnościami</a:t>
            </a:r>
            <a:r>
              <a:rPr lang="pl-PL" sz="1600" dirty="0">
                <a:solidFill>
                  <a:srgbClr val="000000"/>
                </a:solidFill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l-PL" sz="1600" dirty="0">
              <a:effectLst/>
              <a:uFill>
                <a:solidFill>
                  <a:srgbClr val="2E74B5"/>
                </a:solidFill>
              </a:u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6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Średnia</a:t>
            </a:r>
            <a:r>
              <a:rPr lang="pl-PL" sz="16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wysokość środków na współpracę z sektorem obywatelskim </a:t>
            </a:r>
            <a:r>
              <a:rPr lang="pl-PL" sz="16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dla województw wyniosła 13 430 298,5 zł w 2020 r. </a:t>
            </a:r>
            <a:r>
              <a:rPr lang="pl-PL" sz="16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oraz</a:t>
            </a:r>
            <a:r>
              <a:rPr lang="pl-PL" sz="16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13 443 395,56 zł w 2021 r.;  mediana zaś wyniosła 6 685 000 zł w 2020 r. </a:t>
            </a:r>
            <a:r>
              <a:rPr lang="pl-PL" sz="1600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oraz</a:t>
            </a:r>
            <a:r>
              <a:rPr lang="pl-PL" sz="16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7 315 000 zł w </a:t>
            </a:r>
            <a:r>
              <a:rPr lang="pl-PL" sz="1600" b="1" dirty="0">
                <a:effectLst/>
                <a:uFill>
                  <a:solidFill>
                    <a:srgbClr val="2E74B5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</a:rPr>
              <a:t>2021 r.</a:t>
            </a:r>
            <a:endParaRPr lang="pl-PL" sz="1600" b="1" dirty="0">
              <a:effectLst/>
              <a:uFill>
                <a:solidFill>
                  <a:srgbClr val="2E74B5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C3205D-C1DD-49EF-A98F-665AC624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0986" y="5798278"/>
            <a:ext cx="4854795" cy="1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402A3DE-2024-4C39-A70B-10E90C7F1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62" y="5555654"/>
            <a:ext cx="1837504" cy="113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08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3255</TotalTime>
  <Words>2324</Words>
  <Application>Microsoft Office PowerPoint</Application>
  <PresentationFormat>Panoramiczny</PresentationFormat>
  <Paragraphs>132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5" baseType="lpstr">
      <vt:lpstr>Arial</vt:lpstr>
      <vt:lpstr>Symbol</vt:lpstr>
      <vt:lpstr>Times New Roman</vt:lpstr>
      <vt:lpstr>Tw Cen MT</vt:lpstr>
      <vt:lpstr>Tw Cen MT Condensed</vt:lpstr>
      <vt:lpstr>Wingdings 3</vt:lpstr>
      <vt:lpstr>Integralny</vt:lpstr>
      <vt:lpstr>  Finansowanie organizacji pozarządowych  przez jednostki samorządu terytorialnego  w 2020 i 2021 r.  </vt:lpstr>
      <vt:lpstr>Kto i co?</vt:lpstr>
      <vt:lpstr>Kontekst badania</vt:lpstr>
      <vt:lpstr>Cel badania</vt:lpstr>
      <vt:lpstr>Metodologia </vt:lpstr>
      <vt:lpstr>Proces badawczy</vt:lpstr>
      <vt:lpstr>Proces badawczy</vt:lpstr>
      <vt:lpstr>Proces badawczy</vt:lpstr>
      <vt:lpstr>Wyniki badania: województwa</vt:lpstr>
      <vt:lpstr>Wyniki badania: województwa</vt:lpstr>
      <vt:lpstr>Wyniki badania: województwa</vt:lpstr>
      <vt:lpstr>Wyniki badania: POWIATY</vt:lpstr>
      <vt:lpstr>Wyniki badania: POWIATY</vt:lpstr>
      <vt:lpstr>Wyniki badania: GMINY/MIASTA</vt:lpstr>
      <vt:lpstr>Wyniki badania: GMINY/MIASTA</vt:lpstr>
      <vt:lpstr>Wyniki badania: GMINY/MIASTA</vt:lpstr>
      <vt:lpstr>Wyniki badania: GMINY/MIASTA</vt:lpstr>
      <vt:lpstr>Wyniki badania</vt:lpstr>
      <vt:lpstr>Wyniki badania</vt:lpstr>
      <vt:lpstr>Wnioski z badania</vt:lpstr>
      <vt:lpstr>Wnioski z badania</vt:lpstr>
      <vt:lpstr>Wnioski z badania</vt:lpstr>
      <vt:lpstr>Wnioski z badania</vt:lpstr>
      <vt:lpstr>Wnioski z badania</vt:lpstr>
      <vt:lpstr>Wnioski z badania</vt:lpstr>
      <vt:lpstr>Wnioski z badania</vt:lpstr>
      <vt:lpstr>Dalsze badania</vt:lpstr>
      <vt:lpstr>Dziękujemy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Finansowanie organizacji pozarządowych  przez jednostki samorządu terytorialnego  w 2020 i 2021 r.  Raport z badania</dc:title>
  <dc:creator>Piotr Stec</dc:creator>
  <cp:lastModifiedBy>Piotr Stec</cp:lastModifiedBy>
  <cp:revision>21</cp:revision>
  <dcterms:created xsi:type="dcterms:W3CDTF">2021-11-25T07:23:08Z</dcterms:created>
  <dcterms:modified xsi:type="dcterms:W3CDTF">2021-12-07T11:48:30Z</dcterms:modified>
</cp:coreProperties>
</file>