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41" r:id="rId2"/>
    <p:sldId id="256" r:id="rId3"/>
    <p:sldId id="354" r:id="rId4"/>
    <p:sldId id="355" r:id="rId5"/>
    <p:sldId id="359" r:id="rId6"/>
    <p:sldId id="357" r:id="rId7"/>
    <p:sldId id="360" r:id="rId8"/>
    <p:sldId id="369" r:id="rId9"/>
    <p:sldId id="342" r:id="rId10"/>
    <p:sldId id="368" r:id="rId11"/>
    <p:sldId id="343" r:id="rId12"/>
    <p:sldId id="344" r:id="rId13"/>
    <p:sldId id="346" r:id="rId14"/>
    <p:sldId id="367" r:id="rId15"/>
    <p:sldId id="371" r:id="rId16"/>
    <p:sldId id="372" r:id="rId17"/>
    <p:sldId id="370" r:id="rId18"/>
    <p:sldId id="259" r:id="rId19"/>
  </p:sldIdLst>
  <p:sldSz cx="12192000" cy="6858000"/>
  <p:notesSz cx="6797675" cy="9928225"/>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Jaworska (KG PSP)" initials="K(P"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50" autoAdjust="0"/>
    <p:restoredTop sz="85366" autoAdjust="0"/>
  </p:normalViewPr>
  <p:slideViewPr>
    <p:cSldViewPr snapToGrid="0">
      <p:cViewPr varScale="1">
        <p:scale>
          <a:sx n="63" d="100"/>
          <a:sy n="63" d="100"/>
        </p:scale>
        <p:origin x="109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09AE2DD-B4B2-4A65-AEDE-171379913E1D}" type="datetimeFigureOut">
              <a:rPr lang="pl-PL" smtClean="0"/>
              <a:t>2021-05-17</a:t>
            </a:fld>
            <a:endParaRPr lang="pl-PL"/>
          </a:p>
        </p:txBody>
      </p:sp>
      <p:sp>
        <p:nvSpPr>
          <p:cNvPr id="4" name="Symbol zastępczy obrazu slajd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0028EC68-AF41-40F9-880F-8B4C93A55EC7}" type="slidenum">
              <a:rPr lang="pl-PL" smtClean="0"/>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Ustawa o OSP jest podniesieniem rangi tych stowarzyszeń, tej grupy społecznej. Ustawa będzie docelowo skorelowana z nowymi regulacjami w zakresie ochrony ludności. Projekt tej ustawy już jest  tak przygotowany. Polska jest obecnie uważana za prekursora nowatorskich rozwiązań w zakresie Europejskiego Mechanizmu Ochrony Ludności. Obecne usytuowanie OSP w ustawie o ochronie przeciwpożarowej jest obniżeniem rangi tak zasłużonej grupy społecznej, liczącej ponad 200 tys. strażaków ratowników. Zamiarem autorów jest poza tym analogiczne podejście do art. 16 ustawy o ochronie przeciwpożarowej, który w zakresie organizacji PSP odsyła do odrębnej ustawy. Ustawa o ochronie przeciwpożarowej nie jest kierowana do stowarzyszeń, o czym świadczy art. 3 i 4. Ustawa  o ochronie przeciwpożarowej dedykowana jest do wszystkich obywateli, organizacji, instytucji, właścicieli, zarządców, użytkowników budynków, obiektów, lub terenów z nich korzystających jako zbiór zasad organizacji ochrony przeciwpożarowej i przestrzegania wymagań budowlanych. </a:t>
            </a:r>
          </a:p>
        </p:txBody>
      </p:sp>
      <p:sp>
        <p:nvSpPr>
          <p:cNvPr id="4" name="Symbol zastępczy numeru slajdu 3"/>
          <p:cNvSpPr>
            <a:spLocks noGrp="1"/>
          </p:cNvSpPr>
          <p:nvPr>
            <p:ph type="sldNum" sz="quarter" idx="10"/>
          </p:nvPr>
        </p:nvSpPr>
        <p:spPr/>
        <p:txBody>
          <a:bodyPr/>
          <a:lstStyle/>
          <a:p>
            <a:fld id="{0028EC68-AF41-40F9-880F-8B4C93A55EC7}" type="slidenum">
              <a:rPr lang="pl-PL" smtClean="0"/>
              <a:t>1</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Pisemne uzgodnienie jest praktycznie przepisane z obecnego art. 19 ust. 3 ustawy o ochronie przeciwpożarowej. Nie jest to uzgodnienie statutu, ale jedynie spraw dotyczących zapewnienia zdolności i gotowości ratowniczej. Jeżeli uzgodnienie będzie dodatkowo zatwierdzane przez radę gminy, OSP będzie bardziej zabezpieczona. </a:t>
            </a:r>
          </a:p>
          <a:p>
            <a:r>
              <a:rPr lang="pl-PL" dirty="0"/>
              <a:t>Wykonywanie zadań ochrony przeciwpożarowej na rzecz gminy – jest to realizacja zadania publicznego.</a:t>
            </a:r>
          </a:p>
          <a:p>
            <a:r>
              <a:rPr lang="pl-PL" dirty="0"/>
              <a:t>Są przypadki, w których wójt kształtuje jako jedyny politykę, różnicując niesprawiedliwie jednostki OSP. Radni są reprezentantami wspomagającymi działalność OSP.</a:t>
            </a:r>
          </a:p>
          <a:p>
            <a:r>
              <a:rPr lang="pl-PL" dirty="0"/>
              <a:t>W przypadku braku na terenie gminy jednostki ochrony przeciwpożarowej, zobowiązana będzie do zawarcia umowy z gminą sąsiednią, w której funkcjonuje taka jednostka, w celu właściwego jej zabezpieczenia przed pożarem, klęską żywiołową lub innym miejscowym zagrożeniem.</a:t>
            </a:r>
          </a:p>
          <a:p>
            <a:r>
              <a:rPr lang="pl-PL" dirty="0"/>
              <a:t>Umowa, o której mowa wymagać będzie uzgodnienia z właściwym komendantem powiatowym (miejskim) Państwowej Straży Pożarnej.</a:t>
            </a:r>
          </a:p>
          <a:p>
            <a:r>
              <a:rPr lang="pl-PL" dirty="0"/>
              <a:t>Trzeci zastępca KW PSP będzie realnym opiekunem z dodatkowymi zadaniami z zakresu ochrony ludności. Przygotowywana ustawa o ochronie ludności spowoduje konieczności zwiększenia opieki ze strony administracji rządowej. Stąd taka konieczność.</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10</a:t>
            </a:fld>
            <a:endParaRPr lang="pl-PL"/>
          </a:p>
        </p:txBody>
      </p:sp>
    </p:spTree>
    <p:extLst>
      <p:ext uri="{BB962C8B-B14F-4D97-AF65-F5344CB8AC3E}">
        <p14:creationId xmlns:p14="http://schemas.microsoft.com/office/powerpoint/2010/main" val="1814193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Ten rozdział składa się z niektórych istniejących zapisów w ustawie o ochronie przeciwpożarowej. Zostały one precyzyjniej opisane z obowiązkami po stronie gminy, której zadania wykonuje dana OSP. Po poprzedzających uzgodnieniach i zatwierdzeniach przez radę gminy, rozdział zabezpiecza OSP pod względem jej funkcjonowania jako jednostki ochrony przeciwpożarowej.</a:t>
            </a:r>
          </a:p>
          <a:p>
            <a:r>
              <a:rPr lang="pl-PL" dirty="0"/>
              <a:t>W celu standaryzacji uzgodnień i wszelkich spraw z zakresu ochrony przeciwpożarowej, wydane będzie stosowne rozporządzenia MSWiA, prace nad nimi właśnie się rozpoczynają, ponieważ ustawa wejdzie w życie wraz z rozporządzeniem.</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11</a:t>
            </a:fld>
            <a:endParaRPr lang="pl-PL"/>
          </a:p>
        </p:txBody>
      </p:sp>
    </p:spTree>
    <p:extLst>
      <p:ext uri="{BB962C8B-B14F-4D97-AF65-F5344CB8AC3E}">
        <p14:creationId xmlns:p14="http://schemas.microsoft.com/office/powerpoint/2010/main" val="2259119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Świadczenia w postaci odszkodowań, rekompensat zostały przeniesione z ustawy o ochronie przeciwpożarowej z doprecyzowaniem, że wypłaca je budżet państwa dla wszystkich bez podziału na </a:t>
            </a:r>
            <a:r>
              <a:rPr lang="pl-PL" dirty="0" err="1"/>
              <a:t>ksrg</a:t>
            </a:r>
            <a:r>
              <a:rPr lang="pl-PL" dirty="0"/>
              <a:t> i spoza systemu. Ekwiwalent został pozostawiony na tym samym poziomie i na tych samych zasadach, jako zadanie regulowane przez samorząd.</a:t>
            </a:r>
          </a:p>
          <a:p>
            <a:r>
              <a:rPr lang="pl-PL" dirty="0"/>
              <a:t>Świadczenie emerytalne dotyczy wszystkich, którzy brali udział w działaniach ratowniczych. Uwzględniono w przepisach przejściowych wszystkich, wprowadzając w art. 35 dwa ustępy. Dla członków, którzy ubiegać się będą o świadczenie ze stażem sprzed wejścia w życie ustawy – ust. 1, dla członków/ratowników OSP, którzy chcą zaliczyć okres przed i po wejściu w życie ustawy ust. 2.</a:t>
            </a:r>
          </a:p>
          <a:p>
            <a:r>
              <a:rPr lang="pl-PL" dirty="0"/>
              <a:t>Poza tym MSWiA zamierza podpisywać stosowne umowy z firmami świadczącymi usługi, które będą przygotowywać specjalne zniżki dla ratowników, za okazaniem legitymacji, którą ustawa również wprowadza.</a:t>
            </a:r>
          </a:p>
          <a:p>
            <a:r>
              <a:rPr lang="pl-PL" dirty="0"/>
              <a:t>Uwzględniono również w tym rozdziale kwestie obowiązkowego zwalniania ratownika OSP przez pracodawcę w przypadku zadysponowania do zdarzenia. Nowe regulacje dotyczące ochrony ludności, które planowane są do wprowadzenia w tym roku przewidują możliwość odszkodowań z tego tytułu. Dlatego dwa kolejne ustępy w tym artykule, które pokazują ewentualne odszkodowania dla pracodawcy. Jednak z uwagi na zadanie gminy, które dotyczy zapewnienia gotowości operacyjnej, kwestie te winny być elementem regulacji wewnętrznej samorządu terytorialnego. Dlatego w definicji gotowości ujęto gwarancje organizacyjne i formalno-prawne zapewniające możliwość zadysponowania do działań (po stronie gminy). Kwestia związana z pracodawcami i zwalnianiem ratowników OSP do działań będzie również tematem konsultacji z komitetem stałym ds. samorządu.</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12</a:t>
            </a:fld>
            <a:endParaRPr lang="pl-PL"/>
          </a:p>
        </p:txBody>
      </p:sp>
    </p:spTree>
    <p:extLst>
      <p:ext uri="{BB962C8B-B14F-4D97-AF65-F5344CB8AC3E}">
        <p14:creationId xmlns:p14="http://schemas.microsoft.com/office/powerpoint/2010/main" val="409136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W art. 25 ust. 2 wyraźnie wskazano możliwość finansowania zadań spoza dziedziny ratownictwa. Pojawiające się głosy ze strony ZOSP są nieprawdziwe i błędne. Podobnie jest ze szkoleniem. Uwzględniono w budżecie państwa finansowanie również KPP, co zwolni samorząd z tych kosztów.</a:t>
            </a:r>
          </a:p>
          <a:p>
            <a:r>
              <a:rPr lang="pl-PL" dirty="0"/>
              <a:t>Zatrudnianie emerytowanych strażaków ma na celu zwiększenie możliwości organizacyjnych małych komend PSP.</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13</a:t>
            </a:fld>
            <a:endParaRPr lang="pl-PL"/>
          </a:p>
        </p:txBody>
      </p:sp>
    </p:spTree>
    <p:extLst>
      <p:ext uri="{BB962C8B-B14F-4D97-AF65-F5344CB8AC3E}">
        <p14:creationId xmlns:p14="http://schemas.microsoft.com/office/powerpoint/2010/main" val="1107142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Profesjonalizacja OSP, nowe zagrożenia, gigantyczne zakupy sprzętu ratowniczego i coraz wyższy poziom ratowniczy stowarzyszeń powodują konieczność wskazania w budowaniu relacji pomiędzy gminą i stowarzyszeniem, pewnych uregulowań, w celu właściwej organizacji zadania własnego gminy i państwa w budowaniu bezpieczeństwa powszechnego. Regulowanie kwestii majątkowych w oparciu jedynie o Prawo o stowarzyszeniach, wydaje się elementem niewystarczającym.</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14</a:t>
            </a:fld>
            <a:endParaRPr lang="pl-PL"/>
          </a:p>
        </p:txBody>
      </p:sp>
    </p:spTree>
    <p:extLst>
      <p:ext uri="{BB962C8B-B14F-4D97-AF65-F5344CB8AC3E}">
        <p14:creationId xmlns:p14="http://schemas.microsoft.com/office/powerpoint/2010/main" val="2077082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Ocena dotyczy dwóch ustaw: o OSP i ochronie ludności.</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15</a:t>
            </a:fld>
            <a:endParaRPr lang="pl-PL"/>
          </a:p>
        </p:txBody>
      </p:sp>
    </p:spTree>
    <p:extLst>
      <p:ext uri="{BB962C8B-B14F-4D97-AF65-F5344CB8AC3E}">
        <p14:creationId xmlns:p14="http://schemas.microsoft.com/office/powerpoint/2010/main" val="2103094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Podsumowanie: średnio 219 mln zł rocznie na OSP, bez środków ubezpieczeniowych oraz dotacji KSRG i MSWiA.</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16</a:t>
            </a:fld>
            <a:endParaRPr lang="pl-PL"/>
          </a:p>
        </p:txBody>
      </p:sp>
    </p:spTree>
    <p:extLst>
      <p:ext uri="{BB962C8B-B14F-4D97-AF65-F5344CB8AC3E}">
        <p14:creationId xmlns:p14="http://schemas.microsoft.com/office/powerpoint/2010/main" val="2716331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028EC68-AF41-40F9-880F-8B4C93A55EC7}" type="slidenum">
              <a:rPr lang="pl-PL" smtClean="0"/>
              <a:t>17</a:t>
            </a:fld>
            <a:endParaRPr lang="pl-PL"/>
          </a:p>
        </p:txBody>
      </p:sp>
    </p:spTree>
    <p:extLst>
      <p:ext uri="{BB962C8B-B14F-4D97-AF65-F5344CB8AC3E}">
        <p14:creationId xmlns:p14="http://schemas.microsoft.com/office/powerpoint/2010/main" val="42325397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0028EC68-AF41-40F9-880F-8B4C93A55EC7}" type="slidenum">
              <a:rPr lang="pl-PL" smtClean="0"/>
              <a:t>18</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Ustawa o ochotniczej straży pożarnej ma na celu podniesienie rangi OSP regulowanego odrębną ustawą, wzmocnienie funkcjonowania ochotniczych straży pożarnych, pozostawiając możliwość ich funkcjonowania jako organizacji pożytku publicznego. Ranga ustawy podniesie ochotnicze straże pożarne na wyższy poziom organizacji i odpowiedzialności samorządu terytorialnego ze względu na ich funkcjonowanie w systemie bezpieczeństwa wewnętrznego, a także ureguluje ich mobilność z uwzględnieniem głównego źródła dochodów ich członków.</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2</a:t>
            </a:fld>
            <a:endParaRPr lang="pl-PL"/>
          </a:p>
        </p:txBody>
      </p:sp>
    </p:spTree>
    <p:extLst>
      <p:ext uri="{BB962C8B-B14F-4D97-AF65-F5344CB8AC3E}">
        <p14:creationId xmlns:p14="http://schemas.microsoft.com/office/powerpoint/2010/main" val="2015184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Liczebność</a:t>
            </a:r>
            <a:r>
              <a:rPr lang="pl-PL" sz="1200" baseline="0" dirty="0">
                <a:solidFill>
                  <a:schemeClr val="tx1">
                    <a:lumMod val="65000"/>
                    <a:lumOff val="35000"/>
                  </a:schemeClr>
                </a:solidFill>
                <a:latin typeface="Century Gothic" panose="020B0502020202020204" pitchFamily="34" charset="0"/>
              </a:rPr>
              <a:t> OSP to </a:t>
            </a:r>
            <a:r>
              <a:rPr lang="pl-PL" sz="1200" baseline="0" dirty="0">
                <a:solidFill>
                  <a:srgbClr val="FF0000"/>
                </a:solidFill>
                <a:latin typeface="Century Gothic" panose="020B0502020202020204" pitchFamily="34" charset="0"/>
              </a:rPr>
              <a:t>16 tys. je</a:t>
            </a:r>
            <a:r>
              <a:rPr lang="pl-PL" sz="1200" baseline="0" dirty="0">
                <a:solidFill>
                  <a:schemeClr val="tx1">
                    <a:lumMod val="65000"/>
                    <a:lumOff val="35000"/>
                  </a:schemeClr>
                </a:solidFill>
                <a:latin typeface="Century Gothic" panose="020B0502020202020204" pitchFamily="34" charset="0"/>
              </a:rPr>
              <a:t>dnostek, w tym 380 tys. druhów.</a:t>
            </a:r>
          </a:p>
          <a:p>
            <a:pPr marL="0" marR="0" lvl="0" indent="0" algn="l" defTabSz="914400" rtl="0" eaLnBrk="1" fontAlgn="auto" latinLnBrk="0" hangingPunct="1">
              <a:lnSpc>
                <a:spcPct val="100000"/>
              </a:lnSpc>
              <a:spcBef>
                <a:spcPts val="0"/>
              </a:spcBef>
              <a:spcAft>
                <a:spcPts val="0"/>
              </a:spcAft>
              <a:buClrTx/>
              <a:buSzTx/>
              <a:buFontTx/>
              <a:buNone/>
              <a:defRPr/>
            </a:pPr>
            <a:r>
              <a:rPr lang="pl-PL" sz="1200" baseline="0" dirty="0">
                <a:solidFill>
                  <a:schemeClr val="tx1">
                    <a:lumMod val="65000"/>
                    <a:lumOff val="35000"/>
                  </a:schemeClr>
                </a:solidFill>
                <a:latin typeface="Century Gothic" panose="020B0502020202020204" pitchFamily="34" charset="0"/>
              </a:rPr>
              <a:t>Inne jednostki społeczne takie jak GOPR/TOPR i podmioty wykonujące działalność ratowniczą na wodzie posiadają swoje uregulowania ustawowe, natomiast największa grupa ochotników/druhów realizujących zadania ratownicze, a często również prowadząca działalność kulturalno-oświatową w gminach takich uregulowań nie posiada. Jedynym aktem prawnym regulującym kwestie OSP jako stowarzyszenia jest ustawa z dnia 7 kwietnia dnia 1989 r. Prawo o stowarzyszeniach (Dz.U. z 2020 r. poz. 2261). Ustawa o stowarzyszeniach nadaje podmiotowy charakter tej organizacji i reguluje ogólne zasady funkcjonowania. Ustawa o ochronie przeciwpożarowa przyznawała druhom i to w sposób niejednoznaczny, nieprecyzyjny jedynie uprawnienia. Obowiązki względem gminy, jak widać z doświadczeń i analiz prawnych również były nieprecyzyjne. Istnieje mnóstwo przykładów złego traktowania OSP przez gminy. Są skrajne przypadki wstrzymywania finansowania, bez możliwości interwencji ze strony wojewodów. Są również przypadki wprowadzania przez wójtów zakazów wyjazdów OSP na teren autostrad, ponieważ są to drogi krajowe. To tylko dwa przykłady. Badania naukowe prowadzone przez uniwersyteckich profesorów i doktorów Wydziałów Prawa, Administracji Ekonomii wskazały na potrzebę zmian w obecnej regulacji. Praktycznie stworzony był przepis bardzo ogólny, nieprecyzyjny, nie regulujący zasad tak naprawdę w sferze bezpieczeństwa państwa. Nie chodzi tylko o ogólne regulacje stowarzyszeń, tylko o regulacje w sferze odpowiedzialności za mieszkańców, lokalne bezpieczeństwo małych miejscowości.</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3</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Jednostka operacyjno–techniczna (JOT) proponuje się, aby została przekształcona</a:t>
            </a:r>
            <a:r>
              <a:rPr lang="pl-PL" sz="1200" baseline="0" dirty="0">
                <a:solidFill>
                  <a:schemeClr val="tx1">
                    <a:lumMod val="65000"/>
                    <a:lumOff val="35000"/>
                  </a:schemeClr>
                </a:solidFill>
                <a:latin typeface="Century Gothic" panose="020B0502020202020204" pitchFamily="34" charset="0"/>
              </a:rPr>
              <a:t> w </a:t>
            </a:r>
            <a:r>
              <a:rPr lang="pl-PL" sz="1200" dirty="0">
                <a:solidFill>
                  <a:schemeClr val="tx1">
                    <a:lumMod val="65000"/>
                    <a:lumOff val="35000"/>
                  </a:schemeClr>
                </a:solidFill>
                <a:latin typeface="Century Gothic" panose="020B0502020202020204" pitchFamily="34" charset="0"/>
              </a:rPr>
              <a:t>jednostkę ratowniczo – gaśniczą OSP (JRG OSP). Jest to profesjonalizacja OSP.</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Jest to wyodrębniony przez Zarząd OSP zespół członków (zwanych ratownikami OSP) uprawnionych do bezpośredniego udziału w działaniach i akcjach ratowniczych, wyposażony w specjalistyczny sprzęt oraz posiadających wymagane przeszkolenie,</a:t>
            </a:r>
            <a:r>
              <a:rPr lang="pl-PL" sz="1200" baseline="0" dirty="0">
                <a:solidFill>
                  <a:schemeClr val="tx1">
                    <a:lumMod val="65000"/>
                    <a:lumOff val="35000"/>
                  </a:schemeClr>
                </a:solidFill>
                <a:latin typeface="Century Gothic" panose="020B0502020202020204" pitchFamily="34" charset="0"/>
              </a:rPr>
              <a:t> który certyfikuje właściwy organ PSP, z jednoczesnym zatwierdzeniem przez radę gminy. Zwiększono katalog działań dla łatwości kwalifikacji do otrzymania ekwiwalentu.</a:t>
            </a:r>
          </a:p>
          <a:p>
            <a:pPr marL="0" marR="0" lvl="0" indent="0" algn="l" defTabSz="914400" rtl="0" eaLnBrk="1" fontAlgn="auto" latinLnBrk="0" hangingPunct="1">
              <a:lnSpc>
                <a:spcPct val="100000"/>
              </a:lnSpc>
              <a:spcBef>
                <a:spcPts val="0"/>
              </a:spcBef>
              <a:spcAft>
                <a:spcPts val="0"/>
              </a:spcAft>
              <a:buClrTx/>
              <a:buSzTx/>
              <a:buFontTx/>
              <a:buNone/>
              <a:defRPr/>
            </a:pPr>
            <a:r>
              <a:rPr lang="pl-PL" sz="1200" baseline="0" dirty="0">
                <a:solidFill>
                  <a:schemeClr val="tx1">
                    <a:lumMod val="65000"/>
                    <a:lumOff val="35000"/>
                  </a:schemeClr>
                </a:solidFill>
                <a:latin typeface="Century Gothic" panose="020B0502020202020204" pitchFamily="34" charset="0"/>
              </a:rPr>
              <a:t>Udział w działaniach i akcjach ratowniczych poza granicami kraju na rzecz ochrony ludności został wprowadzony jako nowość dotychczas nie regulowana.</a:t>
            </a: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t>4</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W zadaniach JRG OSP oprócz dotychczasowych zapisów, ujęto alarmowanie i ostrzeganie ludności. W KG PSP opracowany został projekt w ramach środków unijnych na kwotę 163 mln zł, który przewiduje wymianę syren i stacji bazowych na nowe, wraz z </a:t>
            </a:r>
            <a:r>
              <a:rPr lang="pl-PL" sz="1200" dirty="0" err="1">
                <a:solidFill>
                  <a:schemeClr val="tx1">
                    <a:lumMod val="65000"/>
                    <a:lumOff val="35000"/>
                  </a:schemeClr>
                </a:solidFill>
                <a:latin typeface="Century Gothic" panose="020B0502020202020204" pitchFamily="34" charset="0"/>
              </a:rPr>
              <a:t>fotowoltaiką</a:t>
            </a:r>
            <a:r>
              <a:rPr lang="pl-PL" sz="1200" dirty="0">
                <a:solidFill>
                  <a:schemeClr val="tx1">
                    <a:lumMod val="65000"/>
                    <a:lumOff val="35000"/>
                  </a:schemeClr>
                </a:solidFill>
                <a:latin typeface="Century Gothic" panose="020B0502020202020204" pitchFamily="34" charset="0"/>
              </a:rPr>
              <a:t>. Jest to pierwszy etap wymiany sprzętu. W nowej regulacji dotyczącej ochrony ludności, jednostki ochrony przeciwpożarowej i generalnie PSP została uwzględniona swoją infrastrukturą do tych zadań. Wykonywanie medycznych działań ratowniczych to również nowy zapis, który będzie miał na celu wyposażenie wybranych OSP z terenu każdej gminy w ambulans przygotowany dla jednostek ochrony przeciwpożarowej. Tworzymy własne zabezpieczenie medyczne działań. Przygotowany również został proces kształcenia w tym zakresie z budżetu państwa.</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Zadania ochrony ludności praktycznie zniosą obecne problemy z kwalifikacją działań, za które wypłacany jest ekwiwalent. To szerszy jak wspomniano wcześniej wykaz zdarzeń, które już dzisiaj wykonujemy. Nowe regulacje z zakresu ochrony ludności będą również regulowały kwestie obrony cywilnej w formie zadaniowej. Docelowy krajowy system ratowniczy będzie te zadania wykonywał, czyli te same co dzisiaj, tylko w stanie klęski żywiołowej i w czasie wojny z ochroną MON przed ewentualnym poborem do Sił Zbrojnych.</a:t>
            </a:r>
          </a:p>
        </p:txBody>
      </p:sp>
      <p:sp>
        <p:nvSpPr>
          <p:cNvPr id="4" name="Symbol zastępczy numeru slajdu 3"/>
          <p:cNvSpPr>
            <a:spLocks noGrp="1"/>
          </p:cNvSpPr>
          <p:nvPr>
            <p:ph type="sldNum" sz="quarter" idx="5"/>
          </p:nvPr>
        </p:nvSpPr>
        <p:spPr/>
        <p:txBody>
          <a:bodyPr/>
          <a:lstStyle/>
          <a:p>
            <a:fld id="{0028EC68-AF41-40F9-880F-8B4C93A55EC7}" type="slidenum">
              <a:rPr lang="pl-PL" smtClean="0">
                <a:solidFill>
                  <a:prstClr val="black"/>
                </a:solidFill>
              </a:rPr>
              <a:t>5</a:t>
            </a:fld>
            <a:endParaRPr lang="pl-PL">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Uprawnienie do świadczenia przysługuje ratownikowi OSP, który był co najmniej przez 25 lat czynnym członkiem OSP. O tym później szczegółowo.</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Ratownikowi OSP, który uczestniczył w akcji lub działaniu ratowniczym, medycznych działaniach ratowniczych, zabezpieczeniu obszaru chronionego Jednostki Ratowniczo-Gaśniczej Państwowej Straży Pożarnej, szkoleniu organizowanym przez Państwową Straż Pożarną lub gminę, a także działaniach związanych z pomocą humanitarną na rzecz lokalnej ludności doznał uszczerbku na zdrowiu wskutek wypadku, za czas niezdolności do pracy, za który nie zachował prawa do wynagrodzenia albo nie otrzymał zasiłku chorobowego albo świadczenia rehabilitacyjnego na podstawie odrębnych przepisów, przysługuje, na jego wniosek, rekompensata pieniężna, zwana dalej „rekompensatą”. Dotychczasowe nieprecyzyjne zapisy konkretnie wskazywały płatnika w przypadku jednostek z KSRG. W sposób jednoznaczny wg tego projektu ustawy wziął na siebie budżet państwa. Podobnie jest z odszkodowaniem. Skutki tej regulacji będą na końcu prezentacji.</a:t>
            </a: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t>6</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Ustawa bierze pod opiekę członków OSP, którzy biorą bezpośredni udział w działaniach ratowniczych, wymienionych w art. 19 ust. 1b ustawy o ochronie przeciwpożarowej. Inne sprawy związane z umundurowaniem galowym ZOSP RP mogą pozostać na dotychczasowych zasadach.</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Istotny podkreślenia jest fakt, że nie wszystkie OSP działają i nie muszą działać w ramach ZOSP RP. Ochrona przewidziana w Kodeksie karnym jak dla funkcjonariuszy publicznych pozostawione na tych samych zasadach, jednak w myśl nowej ustawy druh jest jednoznacznie chroniony jako przedstawiciel państwa i gminy.</a:t>
            </a: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solidFill>
                  <a:prstClr val="black"/>
                </a:solidFill>
              </a:rPr>
              <a:t>7</a:t>
            </a:fld>
            <a:endParaRPr lang="pl-PL">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1. Wszelkie sprawy dotyczące ochrony przeciwpożarowej, określone w statucie  każdej OSP, wymagać</a:t>
            </a:r>
            <a:r>
              <a:rPr lang="pl-PL" baseline="0" dirty="0"/>
              <a:t> będą</a:t>
            </a:r>
            <a:r>
              <a:rPr lang="pl-PL" dirty="0"/>
              <a:t> uzgodnienia z komendantem powiatowym (miejskim) Państwowej Straży Pożarnej właściwym ze względu na teren działania.</a:t>
            </a:r>
          </a:p>
          <a:p>
            <a:r>
              <a:rPr lang="pl-PL" dirty="0"/>
              <a:t>2.</a:t>
            </a:r>
            <a:r>
              <a:rPr lang="pl-PL" baseline="0" dirty="0"/>
              <a:t> </a:t>
            </a:r>
            <a:r>
              <a:rPr lang="pl-PL" dirty="0"/>
              <a:t>Wykonywanie zadań ochrony przeciwpożarowej na rzecz gminy – jest to realizacja zadania publicznego.</a:t>
            </a:r>
          </a:p>
          <a:p>
            <a:r>
              <a:rPr lang="pl-PL" dirty="0"/>
              <a:t>3.</a:t>
            </a:r>
            <a:r>
              <a:rPr lang="pl-PL" baseline="0" dirty="0"/>
              <a:t> </a:t>
            </a:r>
            <a:r>
              <a:rPr lang="pl-PL" dirty="0"/>
              <a:t>Uzgodnienie oraz jego zmiany, o którym mowa w ust. 2 wymagać będzie zatwierdzenia przez właściwą radę gminy. Pozwoli to na większą integrację gminy z OSP. Są przypadki, w których wójt kształtuje jako jedyny politykę, różnicując niesprawiedliwie jednostki OSP. Radni są reprezentantami wspomagającymi działalność OSP.</a:t>
            </a:r>
          </a:p>
          <a:p>
            <a:r>
              <a:rPr lang="pl-PL" dirty="0"/>
              <a:t>4.</a:t>
            </a:r>
            <a:r>
              <a:rPr lang="pl-PL" baseline="0" dirty="0"/>
              <a:t> </a:t>
            </a:r>
            <a:r>
              <a:rPr lang="pl-PL" dirty="0"/>
              <a:t>W przypadku braku na terenie gminy jednostki ochrony przeciwpożarowej, zobowiązana będzie</a:t>
            </a:r>
            <a:r>
              <a:rPr lang="pl-PL" baseline="0" dirty="0"/>
              <a:t> </a:t>
            </a:r>
            <a:r>
              <a:rPr lang="pl-PL" dirty="0"/>
              <a:t>do zawarcia umowy z gminą sąsiednią, w której funkcjonuje taka jednostka, w celu właściwego jej zabezpieczenia przed pożarem, klęską żywiołową lub innym miejscowym zagrożeniem.</a:t>
            </a:r>
          </a:p>
          <a:p>
            <a:r>
              <a:rPr lang="pl-PL" dirty="0"/>
              <a:t>5.</a:t>
            </a:r>
            <a:r>
              <a:rPr lang="pl-PL" baseline="0" dirty="0"/>
              <a:t> </a:t>
            </a:r>
            <a:r>
              <a:rPr lang="pl-PL" dirty="0"/>
              <a:t>Umowa, o której mowa ust. 4 wymagać będzie uzgodnienia z właściwym komendantem powiatowym (miejskim) Państwowej Straży Pożarnej.</a:t>
            </a:r>
          </a:p>
          <a:p>
            <a:endParaRPr lang="pl-PL" dirty="0"/>
          </a:p>
        </p:txBody>
      </p:sp>
      <p:sp>
        <p:nvSpPr>
          <p:cNvPr id="4" name="Symbol zastępczy numeru slajdu 3"/>
          <p:cNvSpPr>
            <a:spLocks noGrp="1"/>
          </p:cNvSpPr>
          <p:nvPr>
            <p:ph type="sldNum" sz="quarter" idx="10"/>
          </p:nvPr>
        </p:nvSpPr>
        <p:spPr/>
        <p:txBody>
          <a:bodyPr/>
          <a:lstStyle/>
          <a:p>
            <a:fld id="{0028EC68-AF41-40F9-880F-8B4C93A55EC7}" type="slidenum">
              <a:rPr lang="pl-PL" smtClean="0"/>
              <a:t>8</a:t>
            </a:fld>
            <a:endParaRPr lang="pl-PL"/>
          </a:p>
        </p:txBody>
      </p:sp>
    </p:spTree>
    <p:extLst>
      <p:ext uri="{BB962C8B-B14F-4D97-AF65-F5344CB8AC3E}">
        <p14:creationId xmlns:p14="http://schemas.microsoft.com/office/powerpoint/2010/main" val="193106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OSP działają w oparciu o ustawę – Prawo o stowarzyszeniach. Stowarzyszenie OSP powierzone zadania wykonuje profesjonalnie i zadania te są jednocześnie zadaniami  publicznymi. Dlatego ustawa jest koniecznością, i dotyczy oczywiście druhów, ale również mieszkańców, których bezpieczeństwo zależy od wzajemnych relacji niezależnych konstytucyjnie podmiotów: gminy i OSP.</a:t>
            </a:r>
          </a:p>
          <a:p>
            <a:r>
              <a:rPr lang="pl-PL" dirty="0"/>
              <a:t>Zadania określone w ustawie opisane są w pierwszej kolejności dla OSP jako stowarzyszenia, w drugiej jako jednostki ochrony przeciwpożarowej. To właściwa  kolejność. Zadania ogólne, a więc również te poza działalnością ratowniczą są uwzględnione w możliwościach dofinansowania przez budżet państwa.</a:t>
            </a:r>
          </a:p>
          <a:p>
            <a:r>
              <a:rPr lang="pl-PL" dirty="0"/>
              <a:t>Zadania JRG OSP są rozszerzone o nowy katalog zdarzeń, do których może być OSP dysponowana bez komplikacji rozliczeniowej gminy. Zadania praktycznie są już wykonywane podczas pandemii.</a:t>
            </a:r>
            <a:br>
              <a:rPr lang="pl-PL" dirty="0"/>
            </a:br>
            <a:r>
              <a:rPr lang="pl-PL" dirty="0"/>
              <a:t>Tym samym ujęto nowe, planowane regulacje dotyczące ustawy o ochronie ludności oraz o stanie klęski żywiołowej, w której przewiduje się rozdział poświęcony krajowemu systemowi ratowniczemu. Ustawa z podniesieniem rangi KSRG/KSR powinna wejść w życie równocześnie z ustawą o OSP.</a:t>
            </a:r>
          </a:p>
          <a:p>
            <a:r>
              <a:rPr lang="pl-PL" dirty="0"/>
              <a:t>Zwolnienie OSP z ustawy o bezpieczeństwie imprez masowych ma na celu ułatwienie integrowania społeczności lokalnej, tym samym pomóc w </a:t>
            </a:r>
            <a:r>
              <a:rPr lang="pl-PL" dirty="0" err="1"/>
              <a:t>budoweaniu</a:t>
            </a:r>
            <a:r>
              <a:rPr lang="pl-PL" dirty="0"/>
              <a:t> wzajemnych relacji z gminą. Dlatego odznaczenia, które zostanie wprowadzone, ma w swojej nazwie „za zasługi dla społeczności lokalnej”, poza poświęceniem w ratowaniu życia i zdrowia, druhowie integrują dzisiaj lokalne środowisko.</a:t>
            </a:r>
          </a:p>
          <a:p>
            <a:r>
              <a:rPr lang="pl-PL" dirty="0"/>
              <a:t>Wprowadzono definicje do słownika, w którym po raz pierwszy zdefiniowano: gotowość i zdolność operacyjną.</a:t>
            </a:r>
          </a:p>
          <a:p>
            <a:r>
              <a:rPr lang="pl-PL" dirty="0"/>
              <a:t>Zdolność – zadanie administracji rządowej przy udziale samorządu terytorialnego.</a:t>
            </a:r>
          </a:p>
          <a:p>
            <a:r>
              <a:rPr lang="pl-PL" dirty="0"/>
              <a:t>Gotowość – zadanie właściwej gminy.</a:t>
            </a:r>
          </a:p>
          <a:p>
            <a:endParaRPr lang="pl-PL" dirty="0"/>
          </a:p>
          <a:p>
            <a:endParaRPr lang="pl-PL" dirty="0"/>
          </a:p>
          <a:p>
            <a:endParaRPr lang="pl-PL" dirty="0"/>
          </a:p>
        </p:txBody>
      </p:sp>
      <p:sp>
        <p:nvSpPr>
          <p:cNvPr id="4" name="Symbol zastępczy numeru slajdu 3"/>
          <p:cNvSpPr>
            <a:spLocks noGrp="1"/>
          </p:cNvSpPr>
          <p:nvPr>
            <p:ph type="sldNum" sz="quarter" idx="5"/>
          </p:nvPr>
        </p:nvSpPr>
        <p:spPr/>
        <p:txBody>
          <a:bodyPr/>
          <a:lstStyle/>
          <a:p>
            <a:fld id="{0028EC68-AF41-40F9-880F-8B4C93A55EC7}" type="slidenum">
              <a:rPr lang="pl-PL" smtClean="0"/>
              <a:t>9</a:t>
            </a:fld>
            <a:endParaRPr lang="pl-PL"/>
          </a:p>
        </p:txBody>
      </p:sp>
    </p:spTree>
    <p:extLst>
      <p:ext uri="{BB962C8B-B14F-4D97-AF65-F5344CB8AC3E}">
        <p14:creationId xmlns:p14="http://schemas.microsoft.com/office/powerpoint/2010/main" val="2687870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hasCustomPrompt="1"/>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D06AC174-97BC-4FF2-8FEE-F53ECE3676EF}" type="datetimeFigureOut">
              <a:rPr lang="pl-PL" smtClean="0"/>
              <a:t>2021-05-17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tytułu pionowego 2"/>
          <p:cNvSpPr>
            <a:spLocks noGrp="1"/>
          </p:cNvSpPr>
          <p:nvPr>
            <p:ph type="body" orient="vert" idx="1" hasCustomPrompt="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2021-05-17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hasCustomPrompt="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2021-05-17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zawartości 2"/>
          <p:cNvSpPr>
            <a:spLocks noGrp="1"/>
          </p:cNvSpPr>
          <p:nvPr>
            <p:ph idx="1" hasCustomPrompt="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2021-05-17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D06AC174-97BC-4FF2-8FEE-F53ECE3676EF}" type="datetimeFigureOut">
              <a:rPr lang="pl-PL" smtClean="0"/>
              <a:t>2021-05-17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zawartości 2"/>
          <p:cNvSpPr>
            <a:spLocks noGrp="1"/>
          </p:cNvSpPr>
          <p:nvPr>
            <p:ph sz="half" idx="1" hasCustomPrompt="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hasCustomPrompt="1"/>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D06AC174-97BC-4FF2-8FEE-F53ECE3676EF}" type="datetimeFigureOut">
              <a:rPr lang="pl-PL" smtClean="0"/>
              <a:t>2021-05-17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hasCustomPrompt="1"/>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hasCustomPrompt="1"/>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D06AC174-97BC-4FF2-8FEE-F53ECE3676EF}" type="datetimeFigureOut">
              <a:rPr lang="pl-PL" smtClean="0"/>
              <a:t>2021-05-17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D06AC174-97BC-4FF2-8FEE-F53ECE3676EF}" type="datetimeFigureOut">
              <a:rPr lang="pl-PL" smtClean="0"/>
              <a:t>2021-05-17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06AC174-97BC-4FF2-8FEE-F53ECE3676EF}" type="datetimeFigureOut">
              <a:rPr lang="pl-PL" smtClean="0"/>
              <a:t>2021-05-17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D06AC174-97BC-4FF2-8FEE-F53ECE3676EF}" type="datetimeFigureOut">
              <a:rPr lang="pl-PL" smtClean="0"/>
              <a:t>2021-05-17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D06AC174-97BC-4FF2-8FEE-F53ECE3676EF}" type="datetimeFigureOut">
              <a:rPr lang="pl-PL" smtClean="0"/>
              <a:t>2021-05-17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6AC174-97BC-4FF2-8FEE-F53ECE3676EF}" type="datetimeFigureOut">
              <a:rPr lang="pl-PL" smtClean="0"/>
              <a:t>2021-05-17</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D0327-C13B-4B84-8FEB-E5DA0A4B23E5}"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pole tekstowe 14"/>
          <p:cNvSpPr txBox="1"/>
          <p:nvPr/>
        </p:nvSpPr>
        <p:spPr>
          <a:xfrm>
            <a:off x="1815212" y="3253090"/>
            <a:ext cx="9633358" cy="3477875"/>
          </a:xfrm>
          <a:prstGeom prst="rect">
            <a:avLst/>
          </a:prstGeom>
          <a:noFill/>
        </p:spPr>
        <p:txBody>
          <a:bodyPr wrap="square" rtlCol="0">
            <a:spAutoFit/>
          </a:bodyPr>
          <a:lstStyle/>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Projekt ustawy </a:t>
            </a:r>
          </a:p>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o ochotniczej straży pożarnej</a:t>
            </a:r>
          </a:p>
          <a:p>
            <a:pPr algn="r"/>
            <a:endParaRPr lang="pl-PL" sz="4000" dirty="0">
              <a:solidFill>
                <a:schemeClr val="tx1">
                  <a:lumMod val="50000"/>
                  <a:lumOff val="50000"/>
                </a:schemeClr>
              </a:solidFill>
              <a:effectLst>
                <a:outerShdw blurRad="38100" dist="38100" dir="2700000" algn="tl">
                  <a:srgbClr val="000000">
                    <a:alpha val="43137"/>
                  </a:srgbClr>
                </a:outerShdw>
              </a:effectLst>
              <a:latin typeface="Century Gothic" panose="020B0502020202020204" pitchFamily="34" charset="0"/>
            </a:endParaRPr>
          </a:p>
        </p:txBody>
      </p:sp>
      <p:pic>
        <p:nvPicPr>
          <p:cNvPr id="7"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8" name="pole tekstowe 7"/>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9" name="Obraz 8"/>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1 – art. 1-7</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22950" cy="4708981"/>
          </a:xfrm>
          <a:prstGeom prst="rect">
            <a:avLst/>
          </a:prstGeom>
          <a:noFill/>
        </p:spPr>
        <p:txBody>
          <a:bodyPr wrap="square" rtlCol="0">
            <a:spAutoFit/>
          </a:bodyPr>
          <a:lstStyle/>
          <a:p>
            <a:pPr lvl="0">
              <a:defRPr/>
            </a:pPr>
            <a:r>
              <a:rPr lang="pl-PL" sz="3000" dirty="0">
                <a:solidFill>
                  <a:prstClr val="black">
                    <a:lumMod val="65000"/>
                    <a:lumOff val="35000"/>
                  </a:prstClr>
                </a:solidFill>
                <a:latin typeface="Century Gothic" panose="020B0502020202020204" pitchFamily="34" charset="0"/>
              </a:rPr>
              <a:t>Wprowadzenie pisemnych uzgodnień i ich zatwierdzania przez radę gminy.</a:t>
            </a:r>
          </a:p>
          <a:p>
            <a:pPr lvl="0">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lvl="0">
              <a:defRPr/>
            </a:pPr>
            <a:r>
              <a:rPr lang="pl-PL" sz="3000" dirty="0">
                <a:solidFill>
                  <a:srgbClr val="00B050"/>
                </a:solidFill>
                <a:latin typeface="Century Gothic" panose="020B0502020202020204" pitchFamily="34" charset="0"/>
              </a:rPr>
              <a:t>Kontrola administracji rządowej dotyczy wykonywania zadania własnego gminy</a:t>
            </a:r>
            <a:r>
              <a:rPr lang="pl-PL" sz="3000" dirty="0">
                <a:solidFill>
                  <a:prstClr val="black">
                    <a:lumMod val="65000"/>
                    <a:lumOff val="35000"/>
                  </a:prstClr>
                </a:solidFill>
                <a:latin typeface="Century Gothic" panose="020B0502020202020204" pitchFamily="34" charset="0"/>
              </a:rPr>
              <a:t>, a więc zabezpieczenie na rzecz OSP – </a:t>
            </a:r>
            <a:r>
              <a:rPr lang="pl-PL" sz="3000" dirty="0">
                <a:solidFill>
                  <a:srgbClr val="FF0000"/>
                </a:solidFill>
                <a:effectLst>
                  <a:outerShdw blurRad="38100" dist="38100" dir="2700000" algn="tl">
                    <a:srgbClr val="000000">
                      <a:alpha val="43137"/>
                    </a:srgbClr>
                  </a:outerShdw>
                </a:effectLst>
                <a:latin typeface="Century Gothic" panose="020B0502020202020204" pitchFamily="34" charset="0"/>
              </a:rPr>
              <a:t>jest to konstytucyjne zadanie Rady Ministrów i zadanie własne gminy – stąd taki zapis</a:t>
            </a:r>
            <a:r>
              <a:rPr lang="pl-PL" sz="3000" dirty="0">
                <a:solidFill>
                  <a:prstClr val="black">
                    <a:lumMod val="65000"/>
                    <a:lumOff val="35000"/>
                  </a:prstClr>
                </a:solidFill>
                <a:latin typeface="Century Gothic" panose="020B0502020202020204" pitchFamily="34" charset="0"/>
              </a:rPr>
              <a:t>.</a:t>
            </a:r>
          </a:p>
          <a:p>
            <a:pPr lvl="0">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lvl="0">
              <a:defRPr/>
            </a:pPr>
            <a:r>
              <a:rPr lang="pl-PL" sz="3000" dirty="0">
                <a:solidFill>
                  <a:srgbClr val="00B050"/>
                </a:solidFill>
                <a:latin typeface="Century Gothic" panose="020B0502020202020204" pitchFamily="34" charset="0"/>
              </a:rPr>
              <a:t>Trzeci zastępca komendanta wojewódzkiego PSP</a:t>
            </a:r>
            <a:endPar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1899DAA9-59D5-434F-AFD7-50B8730CC601}"/>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4056172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2 – art. 8-11 </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Precyzyjna definicja JRG OSP z naczelnikiem lub dowódcą na jej czele.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Wprowadzenie regulaminu, który będzie opiniowany przez właściwego KP/</a:t>
            </a:r>
            <a:r>
              <a:rPr lang="pl-PL" sz="3000" dirty="0">
                <a:solidFill>
                  <a:prstClr val="black">
                    <a:lumMod val="65000"/>
                    <a:lumOff val="35000"/>
                  </a:prstClr>
                </a:solidFill>
                <a:latin typeface="Century Gothic" panose="020B0502020202020204" pitchFamily="34" charset="0"/>
              </a:rPr>
              <a:t>M PSP.</a:t>
            </a:r>
            <a:endPar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Obowiązki gminy wobec OSP posiadającej </a:t>
            </a:r>
            <a:b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b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JRG OSP,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Akt wykonawczy przygotowany do standaryzacji regulaminu i zasad zdolności i gotowości.</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75167353-40B5-4514-93A5-F44E77127313}"/>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3 – art. 12 - 24 </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Wszelkie świadczenia zostały precyzyjniej opisane z przesunięciem finansowym na stronę budżetu państwa,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Wprowadzono świadczenie emerytalne po 25 latach </a:t>
            </a:r>
            <a:r>
              <a:rPr kumimoji="0" lang="pl-PL" sz="3000" b="0" i="0" u="none" strike="noStrike" kern="1200" cap="none" spc="0" normalizeH="0" baseline="0" noProof="0" dirty="0" err="1">
                <a:ln>
                  <a:noFill/>
                </a:ln>
                <a:solidFill>
                  <a:prstClr val="black">
                    <a:lumMod val="65000"/>
                    <a:lumOff val="35000"/>
                  </a:prstClr>
                </a:solidFill>
                <a:effectLst/>
                <a:uLnTx/>
                <a:uFillTx/>
                <a:latin typeface="Century Gothic" panose="020B0502020202020204" pitchFamily="34" charset="0"/>
                <a:ea typeface="+mn-ea"/>
                <a:cs typeface="+mn-cs"/>
              </a:rPr>
              <a:t>członkos</a:t>
            </a:r>
            <a:r>
              <a:rPr lang="pl-PL" sz="3000" dirty="0">
                <a:solidFill>
                  <a:prstClr val="black">
                    <a:lumMod val="65000"/>
                    <a:lumOff val="35000"/>
                  </a:prstClr>
                </a:solidFill>
                <a:latin typeface="Century Gothic" panose="020B0502020202020204" pitchFamily="34" charset="0"/>
              </a:rPr>
              <a:t>twa w JOT/JRG  OSP, </a:t>
            </a:r>
            <a:r>
              <a:rPr lang="pl-PL" sz="3000" dirty="0">
                <a:solidFill>
                  <a:srgbClr val="00B050"/>
                </a:solidFill>
                <a:latin typeface="Century Gothic" panose="020B0502020202020204" pitchFamily="34" charset="0"/>
              </a:rPr>
              <a:t>ok. 200 zł</a:t>
            </a:r>
            <a:r>
              <a:rPr lang="pl-PL" sz="3000" dirty="0">
                <a:solidFill>
                  <a:prstClr val="black">
                    <a:lumMod val="65000"/>
                    <a:lumOff val="35000"/>
                  </a:prstClr>
                </a:solidFill>
                <a:latin typeface="Century Gothic" panose="020B0502020202020204" pitchFamily="34" charset="0"/>
              </a:rPr>
              <a:t>, które obejmuje wszystkich członków.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Wprowadzono inne świadczenia na wzór karty dużej rodziny.</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A66EBA6F-4E6D-4DC9-BAFC-523609E4272C}"/>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4 – art. 25 - 29</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Finansowanie z precyzyjnym określeniem źródeł,</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3000" dirty="0">
              <a:solidFill>
                <a:prstClr val="black">
                  <a:lumMod val="65000"/>
                  <a:lumOff val="35000"/>
                </a:prst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Możliwość finansowania z budżetu państwa zadań spoza zakresu JRG OSP (zadań art. 3),</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3000" dirty="0">
              <a:solidFill>
                <a:prstClr val="black">
                  <a:lumMod val="65000"/>
                  <a:lumOff val="35000"/>
                </a:prst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Zwiększenie finansowania szkoleń, które prowadzi PSP </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a:t>
            </a:r>
            <a:r>
              <a:rPr kumimoji="0" lang="pl-PL" sz="30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nieodpłatnie dla OSP!!!</a:t>
            </a:r>
            <a:endParaRPr kumimoji="0" lang="pl-PL" sz="24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F642CBB8-8776-4E86-9BFB-7630674179F6}"/>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5 – art. </a:t>
            </a:r>
            <a:r>
              <a:rPr lang="pl-PL" sz="4000" dirty="0">
                <a:solidFill>
                  <a:srgbClr val="D71414"/>
                </a:solidFill>
                <a:effectLst>
                  <a:outerShdw blurRad="38100" dist="38100" dir="2700000" algn="tl">
                    <a:srgbClr val="000000">
                      <a:alpha val="43137"/>
                    </a:srgbClr>
                  </a:outerShdw>
                </a:effectLst>
                <a:latin typeface="Century Gothic" panose="020B0502020202020204" pitchFamily="34" charset="0"/>
              </a:rPr>
              <a:t>30</a:t>
            </a: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 - 31</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Ten rozdział również ma na celu doprecyzowanie zasad prowadzenia ewidencji majątku oraz zabezpiecza lokalną społeczność przed obniżeniem poziomu bezpieczeństwa gminy.</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Ocena skutków regulacji w ciągu 10 lat</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95729" cy="5170646"/>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Tx/>
              <a:buChar char="-"/>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świadczenie emerytalne -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1 184 392 000,00 zł</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o</a:t>
            </a:r>
            <a:r>
              <a:rPr kumimoji="0" lang="pl-PL" sz="3000" b="0" i="0" u="none" strike="noStrike" kern="1200" cap="none" spc="0" normalizeH="0" baseline="0" noProof="0" dirty="0" err="1">
                <a:ln>
                  <a:noFill/>
                </a:ln>
                <a:solidFill>
                  <a:srgbClr val="00B050"/>
                </a:solidFill>
                <a:effectLst/>
                <a:uLnTx/>
                <a:uFillTx/>
                <a:latin typeface="Century Gothic" panose="020B0502020202020204" pitchFamily="34" charset="0"/>
                <a:ea typeface="+mn-ea"/>
                <a:cs typeface="+mn-cs"/>
              </a:rPr>
              <a:t>dszkodowanie</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z tytułu uszczerbku na zdrowiu  - </a:t>
            </a:r>
            <a:r>
              <a:rPr kumimoji="0" lang="pl-PL" sz="3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2 295 960,00 zł</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z</a:t>
            </a:r>
            <a:r>
              <a:rPr kumimoji="0" lang="pl-PL" sz="3000" b="0" i="0" u="none" strike="noStrike" kern="1200" cap="none" spc="0" normalizeH="0" baseline="0" noProof="0" dirty="0" err="1">
                <a:ln>
                  <a:noFill/>
                </a:ln>
                <a:solidFill>
                  <a:srgbClr val="00B050"/>
                </a:solidFill>
                <a:effectLst/>
                <a:uLnTx/>
                <a:uFillTx/>
                <a:latin typeface="Century Gothic" panose="020B0502020202020204" pitchFamily="34" charset="0"/>
                <a:ea typeface="+mn-ea"/>
                <a:cs typeface="+mn-cs"/>
              </a:rPr>
              <a:t>asiłki</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chorobowe i świadczenia rehabilitacyjne - </a:t>
            </a:r>
            <a:r>
              <a:rPr kumimoji="0" lang="pl-PL" sz="3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a typeface="+mn-ea"/>
                <a:cs typeface="+mn-cs"/>
              </a:rPr>
              <a:t>901 728 zł</a:t>
            </a:r>
            <a:r>
              <a:rPr kumimoji="0" lang="pl-PL" sz="3000"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oznakowanie pojazdów OSP w KSRG do zadań OC -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1 077 960 zł</a:t>
            </a:r>
            <a:r>
              <a:rPr lang="pl-PL" sz="3000" dirty="0">
                <a:solidFill>
                  <a:srgbClr val="00B050"/>
                </a:solidFill>
                <a:latin typeface="Century Gothic" panose="020B0502020202020204" pitchFamily="34" charset="0"/>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oznakowanie ratowników OSP -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1 341 045 zł</a:t>
            </a:r>
            <a:r>
              <a:rPr lang="pl-PL" sz="3000" dirty="0">
                <a:solidFill>
                  <a:srgbClr val="00B050"/>
                </a:solidFill>
                <a:latin typeface="Century Gothic" panose="020B0502020202020204" pitchFamily="34" charset="0"/>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Zakup karetek rat. medycznego dla OSP</a:t>
            </a:r>
          </a:p>
          <a:p>
            <a:pPr marR="0" lvl="0" algn="l" defTabSz="914400" rtl="0" eaLnBrk="1" fontAlgn="auto" latinLnBrk="0" hangingPunct="1">
              <a:lnSpc>
                <a:spcPct val="100000"/>
              </a:lnSpc>
              <a:spcBef>
                <a:spcPts val="0"/>
              </a:spcBef>
              <a:spcAft>
                <a:spcPts val="0"/>
              </a:spcAft>
              <a:buClrTx/>
              <a:buSzTx/>
              <a:tabLst/>
              <a:defRPr/>
            </a:pPr>
            <a:r>
              <a:rPr lang="pl-PL" sz="3000" dirty="0">
                <a:solidFill>
                  <a:srgbClr val="00B050"/>
                </a:solidFill>
                <a:latin typeface="Century Gothic" panose="020B0502020202020204" pitchFamily="34" charset="0"/>
              </a:rPr>
              <a:t>     -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743 100 000 zł</a:t>
            </a:r>
            <a:r>
              <a:rPr lang="pl-PL" sz="3000" dirty="0">
                <a:solidFill>
                  <a:srgbClr val="00B050"/>
                </a:solidFill>
                <a:latin typeface="Century Gothic" panose="020B0502020202020204" pitchFamily="34" charset="0"/>
              </a:rPr>
              <a:t>, </a:t>
            </a: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kumimoji="0" lang="pl-PL" sz="3000" i="0" u="none" strike="noStrike" kern="1200" cap="none" spc="0" normalizeH="0" baseline="0" noProof="0" dirty="0">
              <a:ln>
                <a:noFill/>
              </a:ln>
              <a:solidFill>
                <a:schemeClr val="tx1">
                  <a:lumMod val="65000"/>
                  <a:lumOff val="35000"/>
                </a:scheme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765048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Ocena skutków regulacji w ciągu 10 lat</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084" y="1687799"/>
            <a:ext cx="9395729" cy="5632311"/>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k</a:t>
            </a:r>
            <a:r>
              <a:rPr kumimoji="0" lang="pl-PL" sz="3000" b="0" i="0" u="none" strike="noStrike" kern="1200" cap="none" spc="0" normalizeH="0" baseline="0" noProof="0" dirty="0" err="1">
                <a:ln>
                  <a:noFill/>
                </a:ln>
                <a:solidFill>
                  <a:srgbClr val="00B050"/>
                </a:solidFill>
                <a:effectLst/>
                <a:uLnTx/>
                <a:uFillTx/>
                <a:latin typeface="Century Gothic" panose="020B0502020202020204" pitchFamily="34" charset="0"/>
                <a:ea typeface="+mn-ea"/>
                <a:cs typeface="+mn-cs"/>
              </a:rPr>
              <a:t>oszty</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szkolenia OSP przez PSP do poniesienia przez budżet państwa - </a:t>
            </a:r>
            <a:r>
              <a:rPr kumimoji="0" lang="pl-PL" sz="3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a typeface="+mn-ea"/>
                <a:cs typeface="+mn-cs"/>
              </a:rPr>
              <a:t>120 000 000 zł</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nieodpłatnie dla OSP!!!</a:t>
            </a:r>
            <a:endParaRPr kumimoji="0" lang="pl-PL" sz="3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koszty szkolenia ratowników OSP w KSRG w zakresie KPP z budżetu państwa</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a:t>
            </a:r>
            <a:r>
              <a:rPr kumimoji="0" lang="pl-PL" sz="3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pitchFamily="34" charset="0"/>
                <a:ea typeface="+mn-ea"/>
                <a:cs typeface="+mn-cs"/>
              </a:rPr>
              <a:t>110 640 000 zł</a:t>
            </a:r>
            <a:r>
              <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a typeface="+mn-ea"/>
                <a:cs typeface="+mn-cs"/>
              </a:rPr>
              <a:t>,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nieodpłatnie dla OSP!!!</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rgbClr val="00B050"/>
                </a:solidFill>
                <a:latin typeface="Century Gothic" panose="020B0502020202020204" pitchFamily="34" charset="0"/>
              </a:rPr>
              <a:t>koszt legitymacji dla ratowników OSP –</a:t>
            </a:r>
          </a:p>
          <a:p>
            <a:pPr marR="0" lvl="0" algn="l" defTabSz="914400" rtl="0" eaLnBrk="1" fontAlgn="auto" latinLnBrk="0" hangingPunct="1">
              <a:lnSpc>
                <a:spcPct val="100000"/>
              </a:lnSpc>
              <a:spcBef>
                <a:spcPts val="0"/>
              </a:spcBef>
              <a:spcAft>
                <a:spcPts val="0"/>
              </a:spcAft>
              <a:buClrTx/>
              <a:buSzTx/>
              <a:tabLst/>
              <a:defRPr/>
            </a:pPr>
            <a:r>
              <a:rPr lang="pl-PL" sz="3000" dirty="0">
                <a:solidFill>
                  <a:srgbClr val="00B050"/>
                </a:solidFill>
                <a:latin typeface="Century Gothic" panose="020B0502020202020204" pitchFamily="34" charset="0"/>
              </a:rPr>
              <a:t>     </a:t>
            </a: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27 900 000,00 zł</a:t>
            </a:r>
            <a:r>
              <a:rPr lang="pl-PL" sz="3000" dirty="0">
                <a:solidFill>
                  <a:srgbClr val="00B050"/>
                </a:solidFill>
                <a:latin typeface="Century Gothic" panose="020B0502020202020204" pitchFamily="34" charset="0"/>
              </a:rPr>
              <a:t>.</a:t>
            </a:r>
          </a:p>
          <a:p>
            <a:pPr marR="0" lvl="0" algn="l" defTabSz="914400" rtl="0" eaLnBrk="1" fontAlgn="auto" latinLnBrk="0" hangingPunct="1">
              <a:lnSpc>
                <a:spcPct val="100000"/>
              </a:lnSpc>
              <a:spcBef>
                <a:spcPts val="0"/>
              </a:spcBef>
              <a:spcAft>
                <a:spcPts val="0"/>
              </a:spcAft>
              <a:buClrTx/>
              <a:buSzTx/>
              <a:tabLst/>
              <a:defRPr/>
            </a:pPr>
            <a:r>
              <a:rPr kumimoji="0" lang="pl-PL" sz="3000" b="1"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Razem:  2 191 648 693,00 zł, zł,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w tym z ustawy o OSP: 1 211 982 000,00 zł</a:t>
            </a:r>
            <a:r>
              <a:rPr kumimoji="0" lang="pl-PL" sz="3000" b="1"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a:p>
            <a:pPr marR="0" lvl="0" algn="l" defTabSz="914400" rtl="0" eaLnBrk="1" fontAlgn="auto" latinLnBrk="0" hangingPunct="1">
              <a:lnSpc>
                <a:spcPct val="100000"/>
              </a:lnSpc>
              <a:spcBef>
                <a:spcPts val="0"/>
              </a:spcBef>
              <a:spcAft>
                <a:spcPts val="0"/>
              </a:spcAft>
              <a:buClrTx/>
              <a:buSzTx/>
              <a:tabLst/>
              <a:defRPr/>
            </a:pPr>
            <a:r>
              <a:rPr lang="pl-PL" sz="3000" b="1" dirty="0">
                <a:solidFill>
                  <a:srgbClr val="00B050"/>
                </a:solidFill>
                <a:effectLst>
                  <a:outerShdw blurRad="38100" dist="38100" dir="2700000" algn="tl">
                    <a:srgbClr val="000000">
                      <a:alpha val="43137"/>
                    </a:srgbClr>
                  </a:outerShdw>
                </a:effectLst>
                <a:latin typeface="Century Gothic" panose="020B0502020202020204" pitchFamily="34" charset="0"/>
              </a:rPr>
              <a:t>Rocznie średnio ponad: 219 000 000,00 </a:t>
            </a:r>
            <a:r>
              <a:rPr lang="pl-PL" sz="3000" b="1" dirty="0">
                <a:solidFill>
                  <a:prstClr val="black">
                    <a:lumMod val="65000"/>
                    <a:lumOff val="35000"/>
                  </a:prstClr>
                </a:solidFill>
                <a:effectLst>
                  <a:outerShdw blurRad="38100" dist="38100" dir="2700000" algn="tl">
                    <a:srgbClr val="000000">
                      <a:alpha val="43137"/>
                    </a:srgbClr>
                  </a:outerShdw>
                </a:effectLst>
                <a:latin typeface="Century Gothic" panose="020B0502020202020204" pitchFamily="34" charset="0"/>
              </a:rPr>
              <a:t>zł</a:t>
            </a:r>
            <a:endParaRPr kumimoji="0" lang="pl-PL" sz="3000" i="0" u="none" strike="noStrike" kern="1200" cap="none" spc="0" normalizeH="0" baseline="0" noProof="0" dirty="0">
              <a:ln>
                <a:noFill/>
              </a:ln>
              <a:effectLst>
                <a:outerShdw blurRad="38100" dist="38100" dir="2700000" algn="tl">
                  <a:srgbClr val="000000">
                    <a:alpha val="43137"/>
                  </a:srgbClr>
                </a:outerShdw>
              </a:effectLst>
              <a:uLnTx/>
              <a:uFillTx/>
              <a:latin typeface="Century Gothic" panose="020B0502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pl-PL" sz="3000" i="0" u="none" strike="noStrike" kern="1200" cap="none" spc="0" normalizeH="0" baseline="0" noProof="0" dirty="0">
              <a:ln>
                <a:noFill/>
              </a:ln>
              <a:solidFill>
                <a:schemeClr val="tx1">
                  <a:lumMod val="65000"/>
                  <a:lumOff val="35000"/>
                </a:scheme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3386545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Podsumowanie</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Uchwalenie proponowanej ustawy znacząco podniesie prestiż tak wielce zasłużonych dla naszego kraju organizacji społecznych, w tym działań  na rzecz odzyskania polskiej państwowości.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Bedzie również rekompensatą za trudy na rzecz społeczności lokalnych.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Dopełni wykonanie zamierzeń zapoczątkowanych po przemianach społeczno-politycznych jakie zaszły w naszym kraju po roku 1989.</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1735615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p:cNvPicPr>
            <a:picLocks noChangeAspect="1"/>
          </p:cNvPicPr>
          <p:nvPr/>
        </p:nvPicPr>
        <p:blipFill>
          <a:blip r:embed="rId3"/>
          <a:srcRect/>
          <a:stretch>
            <a:fillRect/>
          </a:stretch>
        </p:blipFill>
        <p:spPr>
          <a:xfrm>
            <a:off x="651463" y="4319387"/>
            <a:ext cx="1063940" cy="1305448"/>
          </a:xfrm>
          <a:prstGeom prst="rect">
            <a:avLst/>
          </a:prstGeom>
        </p:spPr>
      </p:pic>
      <p:sp>
        <p:nvSpPr>
          <p:cNvPr id="13" name="pole tekstowe 12"/>
          <p:cNvSpPr txBox="1"/>
          <p:nvPr/>
        </p:nvSpPr>
        <p:spPr>
          <a:xfrm>
            <a:off x="478758" y="5568062"/>
            <a:ext cx="1409349"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sp>
        <p:nvSpPr>
          <p:cNvPr id="5" name="pole tekstowe 4"/>
          <p:cNvSpPr txBox="1"/>
          <p:nvPr/>
        </p:nvSpPr>
        <p:spPr>
          <a:xfrm>
            <a:off x="1818404" y="3622421"/>
            <a:ext cx="9633358" cy="1015663"/>
          </a:xfrm>
          <a:prstGeom prst="rect">
            <a:avLst/>
          </a:prstGeom>
          <a:noFill/>
        </p:spPr>
        <p:txBody>
          <a:bodyPr wrap="square" rtlCol="0">
            <a:spAutoFit/>
          </a:bodyPr>
          <a:lstStyle/>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Dziękuję za uwagę</a:t>
            </a:r>
          </a:p>
        </p:txBody>
      </p:sp>
      <p:pic>
        <p:nvPicPr>
          <p:cNvPr id="2" name="Obraz 1"/>
          <p:cNvPicPr>
            <a:picLocks noChangeAspect="1"/>
          </p:cNvPicPr>
          <p:nvPr/>
        </p:nvPicPr>
        <p:blipFill>
          <a:blip r:embed="rId4"/>
          <a:stretch>
            <a:fillRect/>
          </a:stretch>
        </p:blipFill>
        <p:spPr>
          <a:xfrm>
            <a:off x="405863" y="2699091"/>
            <a:ext cx="1555141" cy="128774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508036" y="1880145"/>
            <a:ext cx="7338868" cy="31700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 ochotniczej straży pożarnej</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effectLst>
                  <a:outerShdw blurRad="38100" dist="38100" dir="2700000" algn="tl">
                    <a:srgbClr val="000000">
                      <a:alpha val="43137"/>
                    </a:srgbClr>
                  </a:outerShdw>
                </a:effectLst>
                <a:uLnTx/>
                <a:uFillTx/>
                <a:latin typeface="Century Gothic" panose="020B0502020202020204" pitchFamily="34" charset="0"/>
                <a:ea typeface="+mn-ea"/>
                <a:cs typeface="+mn-cs"/>
              </a:rPr>
              <a:t>ma na celu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podniesienie </a:t>
            </a:r>
            <a:r>
              <a:rPr lang="pl-PL" sz="2000" dirty="0">
                <a:solidFill>
                  <a:prstClr val="black"/>
                </a:solidFill>
                <a:effectLst>
                  <a:outerShdw blurRad="38100" dist="38100" dir="2700000" algn="tl">
                    <a:srgbClr val="000000">
                      <a:alpha val="43137"/>
                    </a:srgbClr>
                  </a:outerShdw>
                </a:effectLst>
                <a:latin typeface="Century Gothic" panose="020B0502020202020204" pitchFamily="34" charset="0"/>
              </a:rPr>
              <a:t>rangi</a:t>
            </a: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OSP,  regulowanej odrębną ustawą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Członkostwo w OSP jest najbardziej powszechną formą aktywności społecznej, inicjatywy </a:t>
            </a:r>
            <a:b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b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oraz postawy obywatelskiej w celu zapewniania gotowości  do działań w sytuacji zagrożenia dla życia </a:t>
            </a:r>
            <a:b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b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 zdrowia, mienia lub środowiska</a:t>
            </a:r>
          </a:p>
        </p:txBody>
      </p:sp>
      <p:pic>
        <p:nvPicPr>
          <p:cNvPr id="10" name="Picture 3"/>
          <p:cNvPicPr>
            <a:picLocks noChangeAspect="1"/>
          </p:cNvPicPr>
          <p:nvPr/>
        </p:nvPicPr>
        <p:blipFill>
          <a:blip r:embed="rId3"/>
          <a:srcRect/>
          <a:stretch>
            <a:fillRect/>
          </a:stretch>
        </p:blipFill>
        <p:spPr>
          <a:xfrm>
            <a:off x="8896351" y="3400238"/>
            <a:ext cx="1552342" cy="1904714"/>
          </a:xfrm>
          <a:prstGeom prst="rect">
            <a:avLst/>
          </a:prstGeom>
        </p:spPr>
      </p:pic>
      <p:sp>
        <p:nvSpPr>
          <p:cNvPr id="2" name="pole tekstowe 1"/>
          <p:cNvSpPr txBox="1"/>
          <p:nvPr/>
        </p:nvSpPr>
        <p:spPr>
          <a:xfrm>
            <a:off x="508036" y="1285350"/>
            <a:ext cx="3727303" cy="707886"/>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Projekt ustawy</a:t>
            </a:r>
            <a:endParaRPr kumimoji="0" lang="pl-PL" sz="40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pic>
        <p:nvPicPr>
          <p:cNvPr id="3" name="Obraz 2">
            <a:extLst>
              <a:ext uri="{FF2B5EF4-FFF2-40B4-BE49-F238E27FC236}">
                <a16:creationId xmlns:a16="http://schemas.microsoft.com/office/drawing/2014/main" id="{E8773F0A-51B3-4B4C-B998-167814AF1C4D}"/>
              </a:ext>
            </a:extLst>
          </p:cNvPr>
          <p:cNvPicPr>
            <a:picLocks noChangeAspect="1"/>
          </p:cNvPicPr>
          <p:nvPr/>
        </p:nvPicPr>
        <p:blipFill>
          <a:blip r:embed="rId4"/>
          <a:stretch>
            <a:fillRect/>
          </a:stretch>
        </p:blipFill>
        <p:spPr>
          <a:xfrm>
            <a:off x="8323443" y="1096367"/>
            <a:ext cx="2637224" cy="2183765"/>
          </a:xfrm>
          <a:prstGeom prst="rect">
            <a:avLst/>
          </a:prstGeom>
        </p:spPr>
      </p:pic>
      <p:sp>
        <p:nvSpPr>
          <p:cNvPr id="4" name="pole tekstowe 3">
            <a:extLst>
              <a:ext uri="{FF2B5EF4-FFF2-40B4-BE49-F238E27FC236}">
                <a16:creationId xmlns:a16="http://schemas.microsoft.com/office/drawing/2014/main" id="{BDC0DE89-B5F5-48BD-9376-9C523A47F30E}"/>
              </a:ext>
            </a:extLst>
          </p:cNvPr>
          <p:cNvSpPr txBox="1"/>
          <p:nvPr/>
        </p:nvSpPr>
        <p:spPr>
          <a:xfrm>
            <a:off x="7731670" y="5447179"/>
            <a:ext cx="3993216" cy="830997"/>
          </a:xfrm>
          <a:prstGeom prst="rect">
            <a:avLst/>
          </a:prstGeom>
          <a:noFill/>
        </p:spPr>
        <p:txBody>
          <a:bodyPr wrap="square" rtlCol="0">
            <a:spAutoFit/>
          </a:bodyPr>
          <a:lstStyle/>
          <a:p>
            <a:pPr algn="ctr"/>
            <a:r>
              <a:rPr lang="pl-PL" sz="2400" dirty="0">
                <a:solidFill>
                  <a:schemeClr val="tx1">
                    <a:lumMod val="65000"/>
                    <a:lumOff val="35000"/>
                  </a:schemeClr>
                </a:solidFill>
              </a:rPr>
              <a:t>Komenda Główna </a:t>
            </a:r>
            <a:br>
              <a:rPr lang="pl-PL" sz="2400" dirty="0">
                <a:solidFill>
                  <a:schemeClr val="tx1">
                    <a:lumMod val="65000"/>
                    <a:lumOff val="35000"/>
                  </a:schemeClr>
                </a:solidFill>
              </a:rPr>
            </a:br>
            <a:r>
              <a:rPr lang="pl-PL" sz="2400" dirty="0">
                <a:solidFill>
                  <a:schemeClr val="tx1">
                    <a:lumMod val="65000"/>
                    <a:lumOff val="35000"/>
                  </a:schemeClr>
                </a:solidFill>
              </a:rPr>
              <a:t>Państwowej Straży Pożarnej</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012313" y="296612"/>
            <a:ext cx="9322952" cy="187743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Społeczny charakter OSP – uregulowania ustawowe</a:t>
            </a:r>
          </a:p>
          <a:p>
            <a:endParaRPr lang="pl-PL" sz="4000" dirty="0">
              <a:solidFill>
                <a:srgbClr val="D71414"/>
              </a:solidFill>
              <a:effectLst>
                <a:outerShdw blurRad="38100" dist="38100" dir="2700000" algn="tl">
                  <a:srgbClr val="000000">
                    <a:alpha val="43137"/>
                  </a:srgbClr>
                </a:outerShdw>
              </a:effectLst>
              <a:latin typeface="Century Gothic" panose="020B0502020202020204" pitchFamily="34" charset="0"/>
            </a:endParaRP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012313" y="2363635"/>
            <a:ext cx="9449045" cy="2554545"/>
          </a:xfrm>
          <a:prstGeom prst="rect">
            <a:avLst/>
          </a:prstGeom>
          <a:noFill/>
        </p:spPr>
        <p:txBody>
          <a:bodyPr wrap="square" rtlCol="0">
            <a:spAutoFit/>
          </a:bodyPr>
          <a:lstStyle/>
          <a:p>
            <a:r>
              <a:rPr lang="pl-PL" sz="4000" dirty="0">
                <a:solidFill>
                  <a:schemeClr val="tx1">
                    <a:lumMod val="65000"/>
                    <a:lumOff val="35000"/>
                  </a:schemeClr>
                </a:solidFill>
                <a:latin typeface="Century Gothic" panose="020B0502020202020204" pitchFamily="34" charset="0"/>
              </a:rPr>
              <a:t>Ochotnicze Straże Pożarne stanowią najliczniejszą grupę wśród stowarzyszeń w Polsce, skupiających społecznych ratowników kraju. </a:t>
            </a: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1989796" y="394283"/>
            <a:ext cx="9662306"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2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Dotychczasowa JOT nie posiada podstawy prawnej do jej utworzenia</a:t>
            </a:r>
            <a:endParaRPr lang="pl-PL" sz="2500" dirty="0">
              <a:solidFill>
                <a:srgbClr val="FF0000"/>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
        <p:nvSpPr>
          <p:cNvPr id="10" name="pole tekstowe 9"/>
          <p:cNvSpPr txBox="1"/>
          <p:nvPr/>
        </p:nvSpPr>
        <p:spPr>
          <a:xfrm>
            <a:off x="2065411" y="1672175"/>
            <a:ext cx="9012547" cy="6247864"/>
          </a:xfrm>
          <a:prstGeom prst="rect">
            <a:avLst/>
          </a:prstGeom>
          <a:noFill/>
        </p:spPr>
        <p:txBody>
          <a:bodyPr wrap="square" rtlCol="0">
            <a:spAutoFit/>
          </a:bodyPr>
          <a:lstStyle/>
          <a:p>
            <a:pPr algn="just"/>
            <a:r>
              <a:rPr lang="pl-PL" sz="2500" dirty="0">
                <a:solidFill>
                  <a:schemeClr val="tx1">
                    <a:lumMod val="65000"/>
                    <a:lumOff val="35000"/>
                  </a:schemeClr>
                </a:solidFill>
                <a:latin typeface="Century Gothic" panose="020B0502020202020204" pitchFamily="34" charset="0"/>
              </a:rPr>
              <a:t>Celem zwiększenia potencjału ratowniczo-gaśniczego OSP należy:</a:t>
            </a: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utworzyć z mocy prawa JRG OSP jako wyraz profesjonalizacji ratowniczej</a:t>
            </a:r>
            <a:r>
              <a:rPr lang="pl-PL" sz="2500" dirty="0" smtClean="0">
                <a:solidFill>
                  <a:schemeClr val="tx1">
                    <a:lumMod val="65000"/>
                    <a:lumOff val="35000"/>
                  </a:schemeClr>
                </a:solidFill>
                <a:latin typeface="Century Gothic" panose="020B0502020202020204" pitchFamily="34" charset="0"/>
              </a:rPr>
              <a:t>; </a:t>
            </a:r>
            <a:r>
              <a:rPr lang="pl-PL" sz="2500" b="1" dirty="0" smtClean="0">
                <a:solidFill>
                  <a:srgbClr val="FF0000"/>
                </a:solidFill>
                <a:latin typeface="Century Gothic" panose="020B0502020202020204" pitchFamily="34" charset="0"/>
              </a:rPr>
              <a:t>działania wykonują też inni w osp</a:t>
            </a:r>
            <a:endParaRPr lang="pl-PL" sz="2500" b="1" dirty="0">
              <a:solidFill>
                <a:srgbClr val="FF0000"/>
              </a:solidFill>
              <a:latin typeface="Century Gothic" panose="020B0502020202020204" pitchFamily="34" charset="0"/>
            </a:endParaRP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określić </a:t>
            </a:r>
            <a:r>
              <a:rPr lang="pl-PL" sz="2500" dirty="0">
                <a:solidFill>
                  <a:srgbClr val="FF0000"/>
                </a:solidFill>
                <a:latin typeface="Century Gothic" panose="020B0502020202020204" pitchFamily="34" charset="0"/>
              </a:rPr>
              <a:t>zadania</a:t>
            </a:r>
            <a:r>
              <a:rPr lang="pl-PL" sz="2500" dirty="0">
                <a:solidFill>
                  <a:schemeClr val="tx1">
                    <a:lumMod val="65000"/>
                    <a:lumOff val="35000"/>
                  </a:schemeClr>
                </a:solidFill>
                <a:latin typeface="Century Gothic" panose="020B0502020202020204" pitchFamily="34" charset="0"/>
              </a:rPr>
              <a:t> w ujęciu szeroko pojętej ochrony ludności </a:t>
            </a:r>
            <a:r>
              <a:rPr lang="pl-PL" sz="2500" dirty="0">
                <a:solidFill>
                  <a:srgbClr val="FF0000"/>
                </a:solidFill>
                <a:latin typeface="Century Gothic" panose="020B0502020202020204" pitchFamily="34" charset="0"/>
              </a:rPr>
              <a:t>ze zwiększeniem katalogu działań</a:t>
            </a:r>
            <a:r>
              <a:rPr lang="pl-PL" sz="2500" dirty="0">
                <a:solidFill>
                  <a:schemeClr val="tx1">
                    <a:lumMod val="65000"/>
                    <a:lumOff val="35000"/>
                  </a:schemeClr>
                </a:solidFill>
                <a:latin typeface="Century Gothic" panose="020B0502020202020204" pitchFamily="34" charset="0"/>
              </a:rPr>
              <a:t>;</a:t>
            </a: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uregulować zasady udziału w akcjach poza granicami kraju – dotychczas nieokreślone, zwłaszcza w terenach przygranicznych.</a:t>
            </a:r>
          </a:p>
          <a:p>
            <a:pPr algn="just"/>
            <a:endParaRPr lang="pl-PL" sz="25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5" y="763958"/>
            <a:ext cx="9012547" cy="10926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Utworzenie JRG OSP</a:t>
            </a:r>
          </a:p>
          <a:p>
            <a:endParaRPr lang="pl-PL" sz="2500" dirty="0">
              <a:solidFill>
                <a:prstClr val="black">
                  <a:lumMod val="65000"/>
                  <a:lumOff val="35000"/>
                </a:prst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solidFill>
                  <a:prstClr val="black"/>
                </a:solidFill>
                <a:latin typeface="Century Gothic" panose="020B0502020202020204" pitchFamily="34" charset="0"/>
              </a:rPr>
              <a:t>Komenda Główna </a:t>
            </a:r>
          </a:p>
          <a:p>
            <a:pPr algn="ctr"/>
            <a:r>
              <a:rPr lang="pl-PL" sz="1000" dirty="0">
                <a:solidFill>
                  <a:prstClr val="black"/>
                </a:solidFill>
                <a:latin typeface="Century Gothic" panose="020B0502020202020204" pitchFamily="34" charset="0"/>
              </a:rPr>
              <a:t>Państwowej </a:t>
            </a:r>
          </a:p>
          <a:p>
            <a:pPr algn="ctr"/>
            <a:r>
              <a:rPr lang="pl-PL" sz="1000" dirty="0">
                <a:solidFill>
                  <a:prstClr val="black"/>
                </a:solidFill>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
        <p:nvSpPr>
          <p:cNvPr id="10" name="pole tekstowe 9"/>
          <p:cNvSpPr txBox="1"/>
          <p:nvPr/>
        </p:nvSpPr>
        <p:spPr>
          <a:xfrm>
            <a:off x="2168043" y="1835985"/>
            <a:ext cx="9012547" cy="4708981"/>
          </a:xfrm>
          <a:prstGeom prst="rect">
            <a:avLst/>
          </a:prstGeom>
          <a:noFill/>
        </p:spPr>
        <p:txBody>
          <a:bodyPr wrap="square" rtlCol="0">
            <a:spAutoFit/>
          </a:bodyPr>
          <a:lstStyle/>
          <a:p>
            <a:r>
              <a:rPr lang="pl-PL" sz="2000" dirty="0">
                <a:solidFill>
                  <a:prstClr val="black">
                    <a:lumMod val="65000"/>
                    <a:lumOff val="35000"/>
                  </a:prstClr>
                </a:solidFill>
                <a:latin typeface="Century Gothic" panose="020B0502020202020204" pitchFamily="34" charset="0"/>
              </a:rPr>
              <a:t>Do zadań JRG OSP należeć będzie w szczególności:</a:t>
            </a:r>
          </a:p>
          <a:p>
            <a:endParaRPr lang="pl-PL" sz="2000" dirty="0">
              <a:solidFill>
                <a:prstClr val="black">
                  <a:lumMod val="65000"/>
                  <a:lumOff val="35000"/>
                </a:prstClr>
              </a:solidFill>
              <a:latin typeface="Century Gothic" panose="020B0502020202020204" pitchFamily="34" charset="0"/>
            </a:endParaRP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prowadzenie działań ratowniczych podczas walki z pożarami, klęskami żywiołowymi lub innymi miejscowymi zagrożeniami; </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ewakuacja poszkodowanych lub zagrożonych ludzi i zwierząt oraz zagrożonego mienia;</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usuwanie skutków zdarzeń w szczególności po wystąpieniu gwałtownych zjawisk atmosferycznych (siły natury) i </a:t>
            </a:r>
            <a:r>
              <a:rPr lang="pl-PL" sz="2000" dirty="0">
                <a:solidFill>
                  <a:srgbClr val="00B050"/>
                </a:solidFill>
                <a:latin typeface="Century Gothic" panose="020B0502020202020204" pitchFamily="34" charset="0"/>
              </a:rPr>
              <a:t>udzielanie pomocy socjalnej poszkodowanym;</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alarmowanie i ostrzeganie ludności o zagrożeniach;</a:t>
            </a:r>
          </a:p>
          <a:p>
            <a:pPr marL="342900" indent="-342900">
              <a:buFont typeface="+mj-lt"/>
              <a:buAutoNum type="arabicPeriod"/>
            </a:pPr>
            <a:r>
              <a:rPr lang="pl-PL" sz="2000" dirty="0">
                <a:solidFill>
                  <a:srgbClr val="00B050"/>
                </a:solidFill>
                <a:latin typeface="Century Gothic" panose="020B0502020202020204" pitchFamily="34" charset="0"/>
              </a:rPr>
              <a:t>wykonywanie medycznych działań ratowniczych; </a:t>
            </a:r>
          </a:p>
          <a:p>
            <a:pPr marL="342900" indent="-342900">
              <a:buFont typeface="+mj-lt"/>
              <a:buAutoNum type="arabicPeriod"/>
            </a:pPr>
            <a:r>
              <a:rPr lang="pl-PL" sz="2000" dirty="0">
                <a:solidFill>
                  <a:srgbClr val="00B050"/>
                </a:solidFill>
                <a:latin typeface="Century Gothic" panose="020B0502020202020204" pitchFamily="34" charset="0"/>
              </a:rPr>
              <a:t>wykonywanie zadań na rzecz ochrony ludności i obrony cywilnej</a:t>
            </a:r>
            <a:r>
              <a:rPr lang="pl-PL" sz="2000" dirty="0">
                <a:solidFill>
                  <a:prstClr val="black">
                    <a:lumMod val="65000"/>
                    <a:lumOff val="35000"/>
                  </a:prstClr>
                </a:solidFill>
                <a:latin typeface="Century Gothic" panose="020B0502020202020204" pitchFamily="34" charset="0"/>
              </a:rPr>
              <a:t>.</a:t>
            </a:r>
            <a:br>
              <a:rPr lang="pl-PL" sz="2000" dirty="0">
                <a:solidFill>
                  <a:prstClr val="black">
                    <a:lumMod val="65000"/>
                    <a:lumOff val="35000"/>
                  </a:prstClr>
                </a:solidFill>
                <a:latin typeface="Century Gothic" panose="020B0502020202020204" pitchFamily="34" charset="0"/>
              </a:rPr>
            </a:br>
            <a:r>
              <a:rPr lang="pl-PL" sz="2000" dirty="0">
                <a:solidFill>
                  <a:srgbClr val="FF0000"/>
                </a:solidFill>
                <a:effectLst>
                  <a:outerShdw blurRad="38100" dist="38100" dir="2700000" algn="tl">
                    <a:srgbClr val="000000">
                      <a:alpha val="43137"/>
                    </a:srgbClr>
                  </a:outerShdw>
                </a:effectLst>
                <a:latin typeface="Century Gothic" panose="020B0502020202020204" pitchFamily="34" charset="0"/>
              </a:rPr>
              <a:t>Zadania zostaną określone w ustawie o ochronie ludności oraz o stanie klęski żywiołowej (KSRG/KSR będzie przygotowywany do wykonywania zadań OC)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Świadczenia na rzecz druhów</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09629" y="1508220"/>
            <a:ext cx="9524651" cy="5647700"/>
          </a:xfrm>
          <a:prstGeom prst="rect">
            <a:avLst/>
          </a:prstGeom>
          <a:noFill/>
        </p:spPr>
        <p:txBody>
          <a:bodyPr wrap="square" rtlCol="0">
            <a:spAutoFit/>
          </a:bodyPr>
          <a:lstStyle/>
          <a:p>
            <a:r>
              <a:rPr lang="pl-PL" sz="2400" dirty="0">
                <a:solidFill>
                  <a:schemeClr val="tx1">
                    <a:lumMod val="65000"/>
                    <a:lumOff val="35000"/>
                  </a:schemeClr>
                </a:solidFill>
                <a:latin typeface="Century Gothic" panose="020B0502020202020204" pitchFamily="34" charset="0"/>
              </a:rPr>
              <a:t>Ratownikowi OSP przysługiwać będzie:</a:t>
            </a:r>
          </a:p>
          <a:p>
            <a:r>
              <a:rPr lang="pl-PL" sz="2400" dirty="0">
                <a:solidFill>
                  <a:schemeClr val="tx1">
                    <a:lumMod val="65000"/>
                    <a:lumOff val="35000"/>
                  </a:schemeClr>
                </a:solidFill>
                <a:latin typeface="Century Gothic" panose="020B0502020202020204" pitchFamily="34" charset="0"/>
              </a:rPr>
              <a:t>- miesięcznie świadczenie ratownicze w wysokości </a:t>
            </a:r>
            <a:r>
              <a:rPr lang="pl-PL" sz="2400" dirty="0">
                <a:solidFill>
                  <a:srgbClr val="00B050"/>
                </a:solidFill>
                <a:latin typeface="Century Gothic" panose="020B0502020202020204" pitchFamily="34" charset="0"/>
              </a:rPr>
              <a:t>1/14 stawki </a:t>
            </a:r>
            <a:r>
              <a:rPr lang="pl-PL" sz="2400" dirty="0">
                <a:solidFill>
                  <a:schemeClr val="tx1">
                    <a:lumMod val="65000"/>
                    <a:lumOff val="35000"/>
                  </a:schemeClr>
                </a:solidFill>
                <a:latin typeface="Century Gothic" panose="020B0502020202020204" pitchFamily="34" charset="0"/>
              </a:rPr>
              <a:t>krajowego najniższego  miesięcznego wynagrodzenia z tytułu wysługi lat w JRG OSP – nowe regulacje finansowane przez ZER.</a:t>
            </a:r>
          </a:p>
          <a:p>
            <a:r>
              <a:rPr lang="pl-PL" sz="2400" dirty="0">
                <a:solidFill>
                  <a:srgbClr val="00B050"/>
                </a:solidFill>
                <a:latin typeface="Century Gothic" panose="020B0502020202020204" pitchFamily="34" charset="0"/>
              </a:rPr>
              <a:t>- ekwiwalent pieniężny – bez zmian.</a:t>
            </a:r>
          </a:p>
          <a:p>
            <a:r>
              <a:rPr lang="pl-PL" sz="2400" dirty="0">
                <a:solidFill>
                  <a:schemeClr val="tx1">
                    <a:lumMod val="65000"/>
                    <a:lumOff val="35000"/>
                  </a:schemeClr>
                </a:solidFill>
                <a:latin typeface="Century Gothic" panose="020B0502020202020204" pitchFamily="34" charset="0"/>
              </a:rPr>
              <a:t>- </a:t>
            </a:r>
            <a:r>
              <a:rPr lang="pl-PL" sz="2400" dirty="0">
                <a:solidFill>
                  <a:srgbClr val="00B050"/>
                </a:solidFill>
                <a:latin typeface="Century Gothic" panose="020B0502020202020204" pitchFamily="34" charset="0"/>
              </a:rPr>
              <a:t>jednorazowe odszkodowanie w razie doznania stałego </a:t>
            </a:r>
            <a:r>
              <a:rPr lang="pl-PL" sz="2400" dirty="0">
                <a:solidFill>
                  <a:schemeClr val="tx1">
                    <a:lumMod val="65000"/>
                    <a:lumOff val="35000"/>
                  </a:schemeClr>
                </a:solidFill>
                <a:latin typeface="Century Gothic" panose="020B0502020202020204" pitchFamily="34" charset="0"/>
              </a:rPr>
              <a:t>lub długotrwałego uszczerbku na zdrowiu – zmiana i jednoznaczne doprecyzowanie finansowania (KW PSP wypłaca wszystkim druhom).</a:t>
            </a:r>
          </a:p>
          <a:p>
            <a:r>
              <a:rPr lang="pl-PL" sz="2400" dirty="0">
                <a:solidFill>
                  <a:schemeClr val="tx1">
                    <a:lumMod val="65000"/>
                    <a:lumOff val="35000"/>
                  </a:schemeClr>
                </a:solidFill>
                <a:latin typeface="Century Gothic" panose="020B0502020202020204" pitchFamily="34" charset="0"/>
              </a:rPr>
              <a:t>- </a:t>
            </a:r>
            <a:r>
              <a:rPr lang="pl-PL" sz="2400" dirty="0">
                <a:solidFill>
                  <a:srgbClr val="00B050"/>
                </a:solidFill>
                <a:latin typeface="Century Gothic" panose="020B0502020202020204" pitchFamily="34" charset="0"/>
              </a:rPr>
              <a:t>jednorazowe odszkodowanie z tytułu śmierci osoby poszkodowanej </a:t>
            </a:r>
          </a:p>
          <a:p>
            <a:r>
              <a:rPr lang="pl-PL" sz="2400" dirty="0">
                <a:solidFill>
                  <a:srgbClr val="00B050"/>
                </a:solidFill>
                <a:latin typeface="Century Gothic" panose="020B0502020202020204" pitchFamily="34" charset="0"/>
              </a:rPr>
              <a:t>- odszkodowanie z tytułu szkody w mieniu – wypłaca KW PSP</a:t>
            </a:r>
            <a:r>
              <a:rPr lang="pl-PL" sz="2400" dirty="0">
                <a:solidFill>
                  <a:schemeClr val="tx1">
                    <a:lumMod val="65000"/>
                    <a:lumOff val="35000"/>
                  </a:schemeClr>
                </a:solidFill>
                <a:latin typeface="Century Gothic" panose="020B0502020202020204" pitchFamily="34" charset="0"/>
              </a:rPr>
              <a:t>.</a:t>
            </a:r>
          </a:p>
          <a:p>
            <a:endParaRPr lang="pl-PL" sz="24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Świadczenia na rzecz druhów</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538395"/>
            <a:ext cx="9012547" cy="5216813"/>
          </a:xfrm>
          <a:prstGeom prst="rect">
            <a:avLst/>
          </a:prstGeom>
          <a:noFill/>
        </p:spPr>
        <p:txBody>
          <a:bodyPr wrap="square" rtlCol="0">
            <a:spAutoFit/>
          </a:bodyPr>
          <a:lstStyle/>
          <a:p>
            <a:r>
              <a:rPr lang="pl-PL" sz="2800" dirty="0">
                <a:solidFill>
                  <a:srgbClr val="00B050"/>
                </a:solidFill>
                <a:latin typeface="Century Gothic" panose="020B0502020202020204" pitchFamily="34" charset="0"/>
              </a:rPr>
              <a:t>Prawo do odzieży specjalnej i ekwipunku osobistego, na zasadach określonych dla strażaków Państwowej Straży Pożarnej.</a:t>
            </a:r>
          </a:p>
          <a:p>
            <a:endParaRPr lang="pl-PL" sz="2800" dirty="0">
              <a:solidFill>
                <a:srgbClr val="00B050"/>
              </a:solidFill>
              <a:latin typeface="Century Gothic" panose="020B0502020202020204" pitchFamily="34" charset="0"/>
            </a:endParaRPr>
          </a:p>
          <a:p>
            <a:r>
              <a:rPr lang="pl-PL" sz="2800" dirty="0">
                <a:solidFill>
                  <a:srgbClr val="00B050"/>
                </a:solidFill>
                <a:latin typeface="Century Gothic" panose="020B0502020202020204" pitchFamily="34" charset="0"/>
              </a:rPr>
              <a:t>Prawo do okresowych, bezpłatnych badań lekarskich.</a:t>
            </a:r>
          </a:p>
          <a:p>
            <a:endParaRPr lang="pl-PL" sz="2800" dirty="0">
              <a:solidFill>
                <a:prstClr val="black">
                  <a:lumMod val="65000"/>
                  <a:lumOff val="35000"/>
                </a:prstClr>
              </a:solidFill>
              <a:latin typeface="Century Gothic" panose="020B0502020202020204" pitchFamily="34" charset="0"/>
            </a:endParaRPr>
          </a:p>
          <a:p>
            <a:r>
              <a:rPr lang="pl-PL" sz="2800" dirty="0">
                <a:solidFill>
                  <a:prstClr val="black">
                    <a:lumMod val="65000"/>
                    <a:lumOff val="35000"/>
                  </a:prstClr>
                </a:solidFill>
                <a:latin typeface="Century Gothic" panose="020B0502020202020204" pitchFamily="34" charset="0"/>
              </a:rPr>
              <a:t>Ubezpieczenie.</a:t>
            </a:r>
          </a:p>
          <a:p>
            <a:endParaRPr lang="pl-PL" sz="2800" dirty="0">
              <a:solidFill>
                <a:prstClr val="black">
                  <a:lumMod val="65000"/>
                  <a:lumOff val="35000"/>
                </a:prstClr>
              </a:solidFill>
              <a:latin typeface="Century Gothic" panose="020B0502020202020204" pitchFamily="34" charset="0"/>
            </a:endParaRPr>
          </a:p>
          <a:p>
            <a:r>
              <a:rPr lang="pl-PL" sz="2800" dirty="0">
                <a:solidFill>
                  <a:prstClr val="black">
                    <a:lumMod val="65000"/>
                    <a:lumOff val="35000"/>
                  </a:prstClr>
                </a:solidFill>
                <a:latin typeface="Century Gothic" panose="020B0502020202020204" pitchFamily="34" charset="0"/>
              </a:rPr>
              <a:t>Ochrona przewidziana w Kodeksie karnym dla funkcjonariuszy publicznych.</a:t>
            </a:r>
          </a:p>
          <a:p>
            <a:endParaRPr lang="pl-PL" sz="2500" dirty="0">
              <a:solidFill>
                <a:prstClr val="black">
                  <a:lumMod val="65000"/>
                  <a:lumOff val="35000"/>
                </a:prst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solidFill>
                  <a:prstClr val="black"/>
                </a:solidFill>
                <a:latin typeface="Century Gothic" panose="020B0502020202020204" pitchFamily="34" charset="0"/>
              </a:rPr>
              <a:t>Komenda Główna </a:t>
            </a:r>
          </a:p>
          <a:p>
            <a:pPr algn="ctr"/>
            <a:r>
              <a:rPr lang="pl-PL" sz="1000" dirty="0">
                <a:solidFill>
                  <a:prstClr val="black"/>
                </a:solidFill>
                <a:latin typeface="Century Gothic" panose="020B0502020202020204" pitchFamily="34" charset="0"/>
              </a:rPr>
              <a:t>Państwowej </a:t>
            </a:r>
          </a:p>
          <a:p>
            <a:pPr algn="ctr"/>
            <a:r>
              <a:rPr lang="pl-PL" sz="1000" dirty="0">
                <a:solidFill>
                  <a:prstClr val="black"/>
                </a:solidFill>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3595710" y="3500906"/>
            <a:ext cx="6333649" cy="523220"/>
          </a:xfrm>
          <a:prstGeom prst="rect">
            <a:avLst/>
          </a:prstGeom>
          <a:noFill/>
        </p:spPr>
        <p:txBody>
          <a:bodyPr wrap="square" rtlCol="0">
            <a:spAutoFit/>
          </a:bodyPr>
          <a:lstStyle/>
          <a:p>
            <a:r>
              <a:rPr lang="pl-PL" sz="2800" b="1" dirty="0">
                <a:solidFill>
                  <a:srgbClr val="D71414"/>
                </a:solidFill>
                <a:effectLst>
                  <a:outerShdw blurRad="38100" dist="38100" dir="2700000" algn="tl">
                    <a:srgbClr val="000000">
                      <a:alpha val="43137"/>
                    </a:srgbClr>
                  </a:outerShdw>
                </a:effectLst>
                <a:latin typeface="Century Gothic" panose="020B0502020202020204" pitchFamily="34" charset="0"/>
              </a:rPr>
              <a:t>Konkretnie o rozdziałach  ustawy</a:t>
            </a:r>
          </a:p>
        </p:txBody>
      </p:sp>
      <p:pic>
        <p:nvPicPr>
          <p:cNvPr id="10"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1" name="pole tekstowe 10"/>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2" name="Obraz 11"/>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extLst>
      <p:ext uri="{BB962C8B-B14F-4D97-AF65-F5344CB8AC3E}">
        <p14:creationId xmlns:p14="http://schemas.microsoft.com/office/powerpoint/2010/main" val="329391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1 – art. 1-7</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22950" cy="4247317"/>
          </a:xfrm>
          <a:prstGeom prst="rect">
            <a:avLst/>
          </a:prstGeom>
          <a:noFill/>
        </p:spPr>
        <p:txBody>
          <a:bodyPr wrap="square" rtlCol="0">
            <a:spAutoFit/>
          </a:bodyPr>
          <a:lstStyle/>
          <a:p>
            <a:pPr lvl="0">
              <a:defRPr/>
            </a:pPr>
            <a:r>
              <a:rPr lang="pl-PL" sz="3000" dirty="0">
                <a:solidFill>
                  <a:prstClr val="black">
                    <a:lumMod val="65000"/>
                    <a:lumOff val="35000"/>
                  </a:prstClr>
                </a:solidFill>
                <a:latin typeface="Century Gothic" panose="020B0502020202020204" pitchFamily="34" charset="0"/>
              </a:rPr>
              <a:t>U</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stawa o OSP dedykowana </a:t>
            </a:r>
            <a:r>
              <a:rPr lang="pl-PL" sz="3000" dirty="0">
                <a:solidFill>
                  <a:prstClr val="black">
                    <a:lumMod val="65000"/>
                    <a:lumOff val="35000"/>
                  </a:prstClr>
                </a:solidFill>
                <a:latin typeface="Century Gothic" panose="020B0502020202020204" pitchFamily="34" charset="0"/>
              </a:rPr>
              <a:t>jest członkom (ratownikom) w wieku </a:t>
            </a:r>
            <a:r>
              <a:rPr lang="pl-PL" sz="3000" dirty="0">
                <a:solidFill>
                  <a:srgbClr val="00B050"/>
                </a:solidFill>
                <a:latin typeface="Century Gothic" panose="020B0502020202020204" pitchFamily="34" charset="0"/>
              </a:rPr>
              <a:t>18-65 lat</a:t>
            </a:r>
            <a:r>
              <a:rPr lang="pl-PL" sz="3000" dirty="0">
                <a:solidFill>
                  <a:prstClr val="black">
                    <a:lumMod val="65000"/>
                    <a:lumOff val="35000"/>
                  </a:prstClr>
                </a:solidFill>
                <a:latin typeface="Century Gothic" panose="020B0502020202020204" pitchFamily="34" charset="0"/>
              </a:rPr>
              <a:t>, biorącym udział w działaniach ratowniczych,</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z uwzględnieniem ogólnej działalności  stowarzyszenia.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3000" dirty="0">
                <a:solidFill>
                  <a:srgbClr val="00B050"/>
                </a:solidFill>
                <a:latin typeface="Century Gothic" panose="020B0502020202020204" pitchFamily="34" charset="0"/>
              </a:rPr>
              <a:t>W projekcie ustawy są  określone odrębne zadania dla stowarzyszenia oraz odrębne dla JRG OSP.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3000" dirty="0">
                <a:solidFill>
                  <a:srgbClr val="00B050"/>
                </a:solidFill>
                <a:latin typeface="Century Gothic" panose="020B0502020202020204" pitchFamily="34" charset="0"/>
              </a:rPr>
              <a:t>Wyłączenie OSP z ustawy o bezpieczeństwie imprez masowych.</a:t>
            </a:r>
            <a:endParaRPr kumimoji="0" lang="pl-PL" sz="3000" b="0" i="0" u="none" strike="noStrike" kern="1200" cap="none" spc="0" normalizeH="0" baseline="0" noProof="0" dirty="0">
              <a:ln>
                <a:noFill/>
              </a:ln>
              <a:solidFill>
                <a:srgbClr val="00B050"/>
              </a:solidFill>
              <a:effectLst/>
              <a:uLnTx/>
              <a:uFillTx/>
              <a:latin typeface="Century Gothic" panose="020B0502020202020204" pitchFamily="34" charset="0"/>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id="{30404DC2-61DE-461C-97C5-9F90705D97DF}"/>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777</TotalTime>
  <Words>2896</Words>
  <Application>Microsoft Office PowerPoint</Application>
  <PresentationFormat>Panoramiczny</PresentationFormat>
  <Paragraphs>207</Paragraphs>
  <Slides>18</Slides>
  <Notes>18</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18</vt:i4>
      </vt:variant>
    </vt:vector>
  </HeadingPairs>
  <TitlesOfParts>
    <vt:vector size="23" baseType="lpstr">
      <vt:lpstr>Arial</vt:lpstr>
      <vt:lpstr>Calibri</vt:lpstr>
      <vt:lpstr>Calibri Light</vt:lpstr>
      <vt:lpstr>Century Gothic</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K.Jaworska (KG PSP)</dc:creator>
  <cp:lastModifiedBy>Teresa.Tiszbierek</cp:lastModifiedBy>
  <cp:revision>186</cp:revision>
  <cp:lastPrinted>2021-03-09T14:41:00Z</cp:lastPrinted>
  <dcterms:created xsi:type="dcterms:W3CDTF">2021-02-08T10:03:00Z</dcterms:created>
  <dcterms:modified xsi:type="dcterms:W3CDTF">2021-05-17T11:14:16Z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1033-11.2.0.9669</vt:lpwstr>
  </property>
</Properties>
</file>