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  <p:sldMasterId id="2147483660" r:id="rId2"/>
  </p:sldMasterIdLst>
  <p:notesMasterIdLst>
    <p:notesMasterId r:id="rId21"/>
  </p:notesMasterIdLst>
  <p:handoutMasterIdLst>
    <p:handoutMasterId r:id="rId22"/>
  </p:handoutMasterIdLst>
  <p:sldIdLst>
    <p:sldId id="259" r:id="rId3"/>
    <p:sldId id="1238" r:id="rId4"/>
    <p:sldId id="1211" r:id="rId5"/>
    <p:sldId id="1242" r:id="rId6"/>
    <p:sldId id="1212" r:id="rId7"/>
    <p:sldId id="1214" r:id="rId8"/>
    <p:sldId id="1239" r:id="rId9"/>
    <p:sldId id="1216" r:id="rId10"/>
    <p:sldId id="1215" r:id="rId11"/>
    <p:sldId id="1240" r:id="rId12"/>
    <p:sldId id="1218" r:id="rId13"/>
    <p:sldId id="1247" r:id="rId14"/>
    <p:sldId id="1245" r:id="rId15"/>
    <p:sldId id="1246" r:id="rId16"/>
    <p:sldId id="1235" r:id="rId17"/>
    <p:sldId id="1241" r:id="rId18"/>
    <p:sldId id="1243" r:id="rId19"/>
    <p:sldId id="1244" r:id="rId20"/>
  </p:sldIdLst>
  <p:sldSz cx="9144000" cy="6858000" type="screen4x3"/>
  <p:notesSz cx="6794500" cy="99314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4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ojtek" initials="W" lastIdx="5" clrIdx="2"/>
  <p:cmAuthor id="1" name="Liżewski Wojciech" initials="LW" lastIdx="3" clrIdx="3">
    <p:extLst>
      <p:ext uri="{19B8F6BF-5375-455C-9EA6-DF929625EA0E}">
        <p15:presenceInfo xmlns:p15="http://schemas.microsoft.com/office/powerpoint/2012/main" userId="S-1-5-21-2141459047-2080261149-618671499-96369" providerId="AD"/>
      </p:ext>
    </p:extLst>
  </p:cmAuthor>
  <p:cmAuthor id="2" name="Wszelaka Justyna" initials="WJ" lastIdx="11" clrIdx="1">
    <p:extLst>
      <p:ext uri="{19B8F6BF-5375-455C-9EA6-DF929625EA0E}">
        <p15:presenceInfo xmlns:p15="http://schemas.microsoft.com/office/powerpoint/2012/main" userId="Wszelaka Justy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B5B"/>
    <a:srgbClr val="D07C7A"/>
    <a:srgbClr val="DBE7C3"/>
    <a:srgbClr val="D1E0B2"/>
    <a:srgbClr val="8FAFD5"/>
    <a:srgbClr val="DFA6A5"/>
    <a:srgbClr val="7FA3CF"/>
    <a:srgbClr val="EA0000"/>
    <a:srgbClr val="68D6F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92" autoAdjust="0"/>
    <p:restoredTop sz="89231" autoAdjust="0"/>
  </p:normalViewPr>
  <p:slideViewPr>
    <p:cSldViewPr>
      <p:cViewPr varScale="1">
        <p:scale>
          <a:sx n="99" d="100"/>
          <a:sy n="99" d="100"/>
        </p:scale>
        <p:origin x="2160" y="176"/>
      </p:cViewPr>
      <p:guideLst>
        <p:guide orient="horz" pos="184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yzmol\Desktop\Nowy%20Arkusz%20programu%20Microsoft%20Office%20Excel%20(3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/>
              <a:t>Realny PKB </a:t>
            </a:r>
            <a:r>
              <a:rPr lang="pl-PL" sz="1400"/>
              <a:t>(mld PLN)</a:t>
            </a:r>
            <a:endParaRPr lang="en-US" sz="1400"/>
          </a:p>
        </c:rich>
      </c:tx>
      <c:layout>
        <c:manualLayout>
          <c:xMode val="edge"/>
          <c:yMode val="edge"/>
          <c:x val="0.33216831766996907"/>
          <c:y val="2.906976744186048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870266009069341"/>
          <c:y val="0.16956162904448976"/>
          <c:w val="0.7900492616565814"/>
          <c:h val="0.647115531343466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PKB!$A$4</c:f>
              <c:strCache>
                <c:ptCount val="1"/>
                <c:pt idx="0">
                  <c:v>Tempo wzrostu wg. prognoz MF z IV.2019r.</c:v>
                </c:pt>
              </c:strCache>
            </c:strRef>
          </c:tx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PKB!$B$3:$C$3</c:f>
              <c:numCache>
                <c:formatCode>General</c:formatCode>
                <c:ptCount val="2"/>
                <c:pt idx="0">
                  <c:v>2019</c:v>
                </c:pt>
                <c:pt idx="1">
                  <c:v>2020</c:v>
                </c:pt>
              </c:numCache>
            </c:numRef>
          </c:cat>
          <c:val>
            <c:numRef>
              <c:f>PKB!$B$4:$C$4</c:f>
              <c:numCache>
                <c:formatCode>0.0%</c:formatCode>
                <c:ptCount val="2"/>
                <c:pt idx="0">
                  <c:v>4.0000000000000008E-2</c:v>
                </c:pt>
                <c:pt idx="1">
                  <c:v>3.7000000000000012E-2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DA-4120-B129-50FF750B8371}"/>
            </c:ext>
          </c:extLst>
        </c:ser>
        <c:ser>
          <c:idx val="1"/>
          <c:order val="1"/>
          <c:tx>
            <c:strRef>
              <c:f>PKB!$A$5</c:f>
              <c:strCache>
                <c:ptCount val="1"/>
                <c:pt idx="0">
                  <c:v>Tempo wzrostu wg. prognoz MF z IV.2020r.</c:v>
                </c:pt>
              </c:strCache>
            </c:strRef>
          </c:tx>
          <c:invertIfNegative val="0"/>
          <c:dLbls>
            <c:dLbl>
              <c:idx val="1"/>
              <c:numFmt formatCode="0.0%" sourceLinked="0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FF0000"/>
                      </a:solidFill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5FDA-4120-B129-50FF750B8371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PKB!$B$5:$C$5</c:f>
              <c:numCache>
                <c:formatCode>0.0%</c:formatCode>
                <c:ptCount val="2"/>
                <c:pt idx="0">
                  <c:v>4.1000000000000002E-2</c:v>
                </c:pt>
                <c:pt idx="1">
                  <c:v>-3.4000000000000002E-2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FDA-4120-B129-50FF750B83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axId val="102378112"/>
        <c:axId val="102392192"/>
      </c:barChart>
      <c:catAx>
        <c:axId val="102378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l-PL"/>
          </a:p>
        </c:txPr>
        <c:crossAx val="102392192"/>
        <c:crosses val="autoZero"/>
        <c:auto val="1"/>
        <c:lblAlgn val="ctr"/>
        <c:lblOffset val="100"/>
        <c:noMultiLvlLbl val="0"/>
      </c:catAx>
      <c:valAx>
        <c:axId val="102392192"/>
        <c:scaling>
          <c:orientation val="minMax"/>
        </c:scaling>
        <c:delete val="0"/>
        <c:axPos val="l"/>
        <c:numFmt formatCode="0.0%" sourceLinked="0"/>
        <c:majorTickMark val="out"/>
        <c:minorTickMark val="none"/>
        <c:tickLblPos val="nextTo"/>
        <c:crossAx val="1023781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86534265884951389"/>
          <c:w val="1"/>
          <c:h val="0.11278420228828301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789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29ACA-2B6B-40AB-9AD2-8BE520999CA2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32693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7890" y="9432693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EF43D3-0CA6-4FDF-B3CA-0777A072F13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43006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7890" y="0"/>
            <a:ext cx="2945024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2E3CF13-65AA-4249-8BFF-D40A020964B5}" type="datetimeFigureOut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139" y="4717142"/>
            <a:ext cx="5436235" cy="446936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2693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7890" y="9432693"/>
            <a:ext cx="2945024" cy="497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0659247-52E8-4643-A598-820B54814B6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246497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A35F4-25B2-410F-87E0-C114D63216ED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2713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A35F4-25B2-410F-87E0-C114D63216ED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0766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1114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2516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7948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1174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1845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F426A640-A0AA-448A-B853-44E00216B08A}" type="datetime2">
              <a:rPr lang="pl-PL" smtClean="0"/>
              <a:t>wtorek, 2 czerwca 2020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9240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11AB3-A084-4EB9-AEB6-8CC3520CBE3E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A2271-999F-478E-8364-1A017470F48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3406507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576" y="2720181"/>
            <a:ext cx="8229600" cy="1143000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C33BA-1D56-45A4-A5E1-4FC417080912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A733B-C24E-4E82-B6AD-CF1AE42FBA7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2903473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AF570-FD73-49DF-9115-878A8D9EF557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F090D-18BA-47C4-86F3-FDDBADD8D9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7" name="Prostokąt 6"/>
          <p:cNvSpPr/>
          <p:nvPr userDrawn="1"/>
        </p:nvSpPr>
        <p:spPr>
          <a:xfrm>
            <a:off x="426877" y="836712"/>
            <a:ext cx="836327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91FDC-CEB7-474B-8F27-93703A30E4AE}" type="slidenum">
              <a:rPr lang="pl-PL" altLang="pl-PL" sz="1800" b="1" smtClean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pPr marL="106363" marR="0" lvl="0" indent="0" algn="ctr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pl-PL" altLang="pl-PL" sz="1800" b="1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.</a:t>
            </a:r>
            <a:r>
              <a:rPr lang="pl-PL" altLang="pl-PL" sz="1200" dirty="0">
                <a:solidFill>
                  <a:schemeClr val="bg1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pl-PL" altLang="pl-PL" sz="1200" kern="1200" baseline="0" dirty="0">
                <a:solidFill>
                  <a:schemeClr val="bg1">
                    <a:lumMod val="65000"/>
                  </a:schemeClr>
                </a:solidFill>
                <a:latin typeface="Arial" charset="0"/>
                <a:ea typeface="+mn-ea"/>
                <a:cs typeface="+mn-cs"/>
              </a:rPr>
              <a:t>Zmiany w WPF i budżecie</a:t>
            </a:r>
          </a:p>
        </p:txBody>
      </p:sp>
    </p:spTree>
    <p:extLst>
      <p:ext uri="{BB962C8B-B14F-4D97-AF65-F5344CB8AC3E}">
        <p14:creationId xmlns:p14="http://schemas.microsoft.com/office/powerpoint/2010/main" val="3595365616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93F5C-774D-48CA-BEB0-A6F86429E7DE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8145E-1AEB-45FD-9F45-999869D8DBD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4482615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72290-FDA7-4754-AEEA-35ED078269D1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D4EE5-38BB-440B-8574-A2BED2865DD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4773079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380AE-4727-4541-A8D4-9049B6FFCCCA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43144-5A2B-4EC8-BD24-18C2D928CD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49736175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0729E-FD45-482C-A924-619232C0BBC1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3FD60-1D23-4002-B069-41FDC03D1DA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6398497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A9679-F478-4B22-8044-B79A586B0DDD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079D1-8AB4-4193-A0D8-9BA5BD211E9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885307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512D0-4197-4DB8-B0B1-A237C9B35368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A40C5-1EE3-4549-BCD0-2E6D6A07E9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1533422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52032-A813-49A8-9B87-663F7AF5C724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4E0A8-B996-4E01-8418-5C66725E26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6715540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10235-215A-4884-99AE-04A25D7940AD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9077F-D137-437D-A1E5-E06C5A727FE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5196882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239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76385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993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2708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4569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5703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86178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54661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9330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2027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7294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280BFE-22CD-48A4-A79A-98E3938E1514}" type="datetime1">
              <a:rPr lang="pl-PL"/>
              <a:pPr>
                <a:defRPr/>
              </a:pPr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1DB2BE-164B-4313-AD33-5295AD6E845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8" name="Prostokąt 7">
            <a:extLst>
              <a:ext uri="{FF2B5EF4-FFF2-40B4-BE49-F238E27FC236}">
                <a16:creationId xmlns:a16="http://schemas.microsoft.com/office/drawing/2014/main" id="{A3AE9FB0-A5D7-456F-B090-BD399FFB4526}"/>
              </a:ext>
            </a:extLst>
          </p:cNvPr>
          <p:cNvSpPr/>
          <p:nvPr userDrawn="1"/>
        </p:nvSpPr>
        <p:spPr>
          <a:xfrm>
            <a:off x="0" y="6337300"/>
            <a:ext cx="9144000" cy="5476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odtytuł 4">
            <a:extLst>
              <a:ext uri="{FF2B5EF4-FFF2-40B4-BE49-F238E27FC236}">
                <a16:creationId xmlns:a16="http://schemas.microsoft.com/office/drawing/2014/main" id="{154A1CC4-1D19-4A79-B188-776A2A12D36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7824576" y="6327775"/>
            <a:ext cx="1224385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l-PL" altLang="pl-PL" sz="1000" b="1">
                <a:solidFill>
                  <a:schemeClr val="bg1"/>
                </a:solidFill>
                <a:ea typeface="Arial Unicode MS" pitchFamily="34" charset="-128"/>
                <a:cs typeface="Calibri" pitchFamily="34" charset="0"/>
              </a:rPr>
              <a:t>m.st. Warszawa </a:t>
            </a:r>
            <a:endParaRPr lang="pl-PL" altLang="pl-PL" sz="1000">
              <a:solidFill>
                <a:schemeClr val="bg1"/>
              </a:solidFill>
              <a:ea typeface="Arial Unicode MS" pitchFamily="34" charset="-128"/>
              <a:cs typeface="Calibri" pitchFamily="34" charset="0"/>
            </a:endParaRPr>
          </a:p>
        </p:txBody>
      </p:sp>
      <p:pic>
        <p:nvPicPr>
          <p:cNvPr id="10" name="Picture 7" descr="Syrenka-WHITE">
            <a:extLst>
              <a:ext uri="{FF2B5EF4-FFF2-40B4-BE49-F238E27FC236}">
                <a16:creationId xmlns:a16="http://schemas.microsoft.com/office/drawing/2014/main" id="{0E55A5F7-768A-45A7-A923-50CD96BA5C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282" y="6152356"/>
            <a:ext cx="636588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rostokąt 6"/>
          <p:cNvSpPr/>
          <p:nvPr userDrawn="1"/>
        </p:nvSpPr>
        <p:spPr>
          <a:xfrm>
            <a:off x="36653" y="6425804"/>
            <a:ext cx="76344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91FDC-CEB7-474B-8F27-93703A30E4AE}" type="slidenum">
              <a:rPr lang="pl-PL" altLang="pl-PL" sz="1600" b="1" smtClean="0">
                <a:solidFill>
                  <a:schemeClr val="bg1"/>
                </a:solidFill>
                <a:cs typeface="Times New Roman" pitchFamily="18" charset="0"/>
              </a:rPr>
              <a:pPr marL="106363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pl-PL" altLang="pl-PL" sz="1600" b="1" dirty="0">
                <a:solidFill>
                  <a:schemeClr val="bg1"/>
                </a:solidFill>
                <a:cs typeface="Times New Roman" pitchFamily="18" charset="0"/>
              </a:rPr>
              <a:t>.</a:t>
            </a:r>
            <a:r>
              <a:rPr lang="pl-PL" altLang="pl-PL" sz="1200" dirty="0">
                <a:solidFill>
                  <a:schemeClr val="bg1"/>
                </a:solidFill>
                <a:cs typeface="Times New Roman" pitchFamily="18" charset="0"/>
              </a:rPr>
              <a:t>  </a:t>
            </a:r>
            <a:r>
              <a:rPr lang="pl-PL" sz="1200" b="1" dirty="0">
                <a:solidFill>
                  <a:schemeClr val="bg1"/>
                </a:solidFill>
              </a:rPr>
              <a:t>Zmiana sytuacji finansowej m.st. Warszawy w następstwie pandemii COVID-19 </a:t>
            </a:r>
            <a:endParaRPr lang="pl-PL" altLang="pl-PL" sz="1200" kern="1200" baseline="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4756E-8318-4284-9BB7-17F69147CFC7}" type="datetimeFigureOut">
              <a:rPr lang="pl-PL" smtClean="0"/>
              <a:t>02.06.2020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56A13-7231-4318-AE3E-1C23D79D517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4194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9" descr="ZNAK_PROMOCYJNY_FC_PL-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07" y="332656"/>
            <a:ext cx="1638605" cy="195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183401" y="2282798"/>
            <a:ext cx="8960599" cy="2170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dirty="0"/>
              <a:t>Zmiana sytuacji finansowej </a:t>
            </a:r>
            <a:br>
              <a:rPr lang="pl-PL" sz="2800" b="1" dirty="0"/>
            </a:br>
            <a:r>
              <a:rPr lang="pl-PL" sz="2800" b="1" dirty="0"/>
              <a:t>Warszawy wskutek epidemii COVID-19</a:t>
            </a:r>
          </a:p>
          <a:p>
            <a:pPr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dirty="0"/>
              <a:t>WSTĘPNA ANALIZA  </a:t>
            </a:r>
            <a:br>
              <a:rPr lang="pl-PL" sz="2800" b="1" dirty="0"/>
            </a:br>
            <a:endParaRPr lang="pl-PL" sz="2800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3779912" y="5589240"/>
            <a:ext cx="2079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600" b="1" dirty="0"/>
              <a:t>5 maja 2020 r.</a:t>
            </a:r>
            <a:endParaRPr lang="pl-PL" sz="1600" dirty="0"/>
          </a:p>
        </p:txBody>
      </p:sp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647056" y="1268760"/>
            <a:ext cx="8029400" cy="4750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u="sng" dirty="0"/>
              <a:t>Kluczowe czynniki 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u="sng" dirty="0"/>
              <a:t>Załamanie gospodarki na całym świecie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Skutki COVID-19 dla polskiej gospodarki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Wpływ COVID-19 na finanse miast i skutki dla budżetu Warszawy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Czynniki ryzyka i nowe wyzwania w świecie z COVID-19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val="4136729873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zrzut ekranu, monitor, siedzi, komputer&#10;&#10;Opis wygenerowany automatycznie">
            <a:extLst>
              <a:ext uri="{FF2B5EF4-FFF2-40B4-BE49-F238E27FC236}">
                <a16:creationId xmlns:a16="http://schemas.microsoft.com/office/drawing/2014/main" id="{598E12E4-1145-0E44-97B2-96E2C4B49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4947642"/>
          </a:xfrm>
          <a:prstGeom prst="rect">
            <a:avLst/>
          </a:prstGeom>
        </p:spPr>
      </p:pic>
      <p:sp>
        <p:nvSpPr>
          <p:cNvPr id="5" name="Prostokąt 4">
            <a:extLst>
              <a:ext uri="{FF2B5EF4-FFF2-40B4-BE49-F238E27FC236}">
                <a16:creationId xmlns:a16="http://schemas.microsoft.com/office/drawing/2014/main" id="{D892577E-8115-284D-A530-3D8EAA5D7349}"/>
              </a:ext>
            </a:extLst>
          </p:cNvPr>
          <p:cNvSpPr/>
          <p:nvPr/>
        </p:nvSpPr>
        <p:spPr>
          <a:xfrm>
            <a:off x="0" y="497582"/>
            <a:ext cx="91440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Zachorowania COVID-19</a:t>
            </a:r>
          </a:p>
        </p:txBody>
      </p:sp>
    </p:spTree>
    <p:extLst>
      <p:ext uri="{BB962C8B-B14F-4D97-AF65-F5344CB8AC3E}">
        <p14:creationId xmlns:p14="http://schemas.microsoft.com/office/powerpoint/2010/main" val="378633199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89322" y="2233613"/>
            <a:ext cx="8606483" cy="877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2438" indent="-385763">
              <a:buFont typeface="+mj-lt"/>
              <a:buAutoNum type="romanUcPeriod"/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2100" dirty="0">
              <a:latin typeface="Calibri" pitchFamily="34" charset="0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295" y="1451758"/>
            <a:ext cx="4856197" cy="283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5501963" y="1427417"/>
            <a:ext cx="35353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Wg MFW światowa gospodarka skurczy się w tym roku o 3,0%.</a:t>
            </a:r>
          </a:p>
          <a:p>
            <a:r>
              <a:rPr lang="pl-PL" dirty="0"/>
              <a:t>18 gospodarek Azji i Afryki uniknie w 2020 roku recesji. Niewielki wzrost uda się utrzymać m.in.: Indiom (1,9%)  </a:t>
            </a:r>
          </a:p>
          <a:p>
            <a:r>
              <a:rPr lang="pl-PL" dirty="0"/>
              <a:t>Chinom (1,2%)</a:t>
            </a:r>
          </a:p>
          <a:p>
            <a:endParaRPr lang="pl-PL" dirty="0"/>
          </a:p>
          <a:p>
            <a:r>
              <a:rPr lang="pl-PL" b="1" dirty="0"/>
              <a:t>Pozostałe największe gospodarki świata odnotują recesję:</a:t>
            </a:r>
          </a:p>
          <a:p>
            <a:r>
              <a:rPr lang="pl-PL" dirty="0"/>
              <a:t>USA (-5,9%)</a:t>
            </a:r>
          </a:p>
          <a:p>
            <a:r>
              <a:rPr lang="pl-PL" dirty="0"/>
              <a:t>Japonia (-5,2%)</a:t>
            </a:r>
          </a:p>
          <a:p>
            <a:r>
              <a:rPr lang="pl-PL" dirty="0"/>
              <a:t>Niemcy (-7,0%)</a:t>
            </a:r>
          </a:p>
          <a:p>
            <a:r>
              <a:rPr lang="pl-PL" dirty="0"/>
              <a:t>Wielka Brytania (-6,5%)</a:t>
            </a:r>
          </a:p>
          <a:p>
            <a:r>
              <a:rPr lang="pl-PL" dirty="0"/>
              <a:t>Francja (-7,2%)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04295" y="4475492"/>
            <a:ext cx="217239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900" i="1" dirty="0"/>
              <a:t>źródło: </a:t>
            </a:r>
            <a:r>
              <a:rPr lang="pl-PL" sz="900" i="1" dirty="0" err="1"/>
              <a:t>World</a:t>
            </a:r>
            <a:r>
              <a:rPr lang="pl-PL" sz="900" i="1" dirty="0"/>
              <a:t> </a:t>
            </a:r>
            <a:r>
              <a:rPr lang="pl-PL" sz="900" i="1" dirty="0" err="1"/>
              <a:t>Economic</a:t>
            </a:r>
            <a:r>
              <a:rPr lang="pl-PL" sz="900" i="1" dirty="0"/>
              <a:t> Outlook, MFW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E9C32041-21CF-BD4D-A6F2-03F66743BCBF}"/>
              </a:ext>
            </a:extLst>
          </p:cNvPr>
          <p:cNvSpPr/>
          <p:nvPr/>
        </p:nvSpPr>
        <p:spPr>
          <a:xfrm>
            <a:off x="0" y="497582"/>
            <a:ext cx="91440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Ryzyko globalnej recesji</a:t>
            </a:r>
          </a:p>
        </p:txBody>
      </p:sp>
    </p:spTree>
    <p:extLst>
      <p:ext uri="{BB962C8B-B14F-4D97-AF65-F5344CB8AC3E}">
        <p14:creationId xmlns:p14="http://schemas.microsoft.com/office/powerpoint/2010/main" val="4276549119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-16088" y="563115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Prognozy  ekonomiczne MFW dot. dynamiki PKB wybranych gospodarek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916832"/>
            <a:ext cx="4728134" cy="3564728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5436096" y="2564904"/>
            <a:ext cx="341917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Wg tej prognozy MFW gospodarka światowa już w 2021 roku powróci  </a:t>
            </a:r>
            <a:br>
              <a:rPr lang="pl-PL" sz="2000" b="1" dirty="0"/>
            </a:br>
            <a:r>
              <a:rPr lang="pl-PL" sz="2000" b="1" dirty="0"/>
              <a:t>na ścieżkę wzrostu. </a:t>
            </a:r>
          </a:p>
          <a:p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158152644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-59889" y="548680"/>
            <a:ext cx="91440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Prognozy  ekonomiczne dla Europy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89322" y="2233613"/>
            <a:ext cx="8606483" cy="877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2438" indent="-385763">
              <a:buFont typeface="+mj-lt"/>
              <a:buAutoNum type="romanUcPeriod"/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2100" dirty="0">
              <a:latin typeface="Calibri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5" y="1772816"/>
            <a:ext cx="9005470" cy="361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02893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647056" y="1268760"/>
            <a:ext cx="8029400" cy="4750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u="sng" dirty="0"/>
              <a:t>Kluczowe czynniki 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Załamanie gospodarki na całym świecie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u="sng" dirty="0">
                <a:solidFill>
                  <a:srgbClr val="C00000"/>
                </a:solidFill>
              </a:rPr>
              <a:t>Skutki dla polskiej gospodarki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Wpływ COVID na finanse miast i skutki dla budżetu Warszawy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Czynniki ryzyka i nowe wyzwania w świecie z COVID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val="3114933257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323528" y="1196752"/>
            <a:ext cx="5136642" cy="486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endParaRPr lang="pl-PL" sz="1600" dirty="0"/>
          </a:p>
          <a:p>
            <a:pPr>
              <a:lnSpc>
                <a:spcPct val="130000"/>
              </a:lnSpc>
            </a:pPr>
            <a:r>
              <a:rPr lang="pl-PL" sz="1600" u="sng" dirty="0"/>
              <a:t>Aktualne prognozy MF, z kwietnia br. zakładają: </a:t>
            </a:r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dirty="0"/>
              <a:t> w II kw. 2020 r. silny spadek aktywności gospodarczej (</a:t>
            </a:r>
            <a:r>
              <a:rPr lang="pl-PL" sz="1600" dirty="0" err="1"/>
              <a:t>kw</a:t>
            </a:r>
            <a:r>
              <a:rPr lang="pl-PL" sz="1600" dirty="0"/>
              <a:t>/</a:t>
            </a:r>
            <a:r>
              <a:rPr lang="pl-PL" sz="1600" dirty="0" err="1"/>
              <a:t>kw</a:t>
            </a:r>
            <a:r>
              <a:rPr lang="pl-PL" sz="1600" dirty="0"/>
              <a:t>) we wszystkich sektorach</a:t>
            </a:r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dirty="0"/>
              <a:t> w III kwartale br. odbicie aktywności gospodarczej (</a:t>
            </a:r>
            <a:r>
              <a:rPr lang="pl-PL" sz="1600" dirty="0" err="1"/>
              <a:t>kw</a:t>
            </a:r>
            <a:r>
              <a:rPr lang="pl-PL" sz="1600" dirty="0"/>
              <a:t>/</a:t>
            </a:r>
            <a:r>
              <a:rPr lang="pl-PL" sz="1600" dirty="0" err="1"/>
              <a:t>kw</a:t>
            </a:r>
            <a:r>
              <a:rPr lang="pl-PL" sz="1600" dirty="0"/>
              <a:t>) choć w skali łagodniejszej niż skala załamania w II </a:t>
            </a:r>
            <a:r>
              <a:rPr lang="pl-PL" sz="1600" dirty="0" err="1"/>
              <a:t>kw</a:t>
            </a:r>
            <a:r>
              <a:rPr lang="pl-PL" sz="1600" dirty="0"/>
              <a:t>;  </a:t>
            </a:r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b="1" dirty="0">
                <a:solidFill>
                  <a:srgbClr val="C00000"/>
                </a:solidFill>
              </a:rPr>
              <a:t> obniżkę PKB w całym 2020 r. o 3,4%;</a:t>
            </a:r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dirty="0"/>
              <a:t> obniżkę PKB w krajach UE, tj. na głównych rynkach eksportowych o 5,1%;</a:t>
            </a:r>
            <a:endParaRPr lang="pl-PL" sz="1600" b="1" dirty="0"/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dirty="0"/>
              <a:t> w całym 2021 r. tempo wzrostu PKB powinno przekroczyć tempo spadku z tego roku. </a:t>
            </a:r>
          </a:p>
          <a:p>
            <a:pPr lvl="1">
              <a:lnSpc>
                <a:spcPct val="130000"/>
              </a:lnSpc>
              <a:buFont typeface="Arial" pitchFamily="34" charset="0"/>
              <a:buChar char="•"/>
            </a:pPr>
            <a:r>
              <a:rPr lang="pl-PL" sz="1600" dirty="0"/>
              <a:t> Mimo odbicia aktywności gospodarczej presja inflacyjna w przyszłym roku powinna być słabsza niż w br. – 2,8% </a:t>
            </a:r>
          </a:p>
        </p:txBody>
      </p:sp>
      <p:graphicFrame>
        <p:nvGraphicFramePr>
          <p:cNvPr id="13" name="Wykres 12"/>
          <p:cNvGraphicFramePr/>
          <p:nvPr>
            <p:extLst>
              <p:ext uri="{D42A27DB-BD31-4B8C-83A1-F6EECF244321}">
                <p14:modId xmlns:p14="http://schemas.microsoft.com/office/powerpoint/2010/main" val="3018020595"/>
              </p:ext>
            </p:extLst>
          </p:nvPr>
        </p:nvGraphicFramePr>
        <p:xfrm>
          <a:off x="5183560" y="1841395"/>
          <a:ext cx="396044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rostokąt 4">
            <a:extLst>
              <a:ext uri="{FF2B5EF4-FFF2-40B4-BE49-F238E27FC236}">
                <a16:creationId xmlns:a16="http://schemas.microsoft.com/office/drawing/2014/main" id="{DB6645CE-6BC2-8143-9DFE-925F35422DFA}"/>
              </a:ext>
            </a:extLst>
          </p:cNvPr>
          <p:cNvSpPr/>
          <p:nvPr/>
        </p:nvSpPr>
        <p:spPr>
          <a:xfrm>
            <a:off x="-59889" y="548680"/>
            <a:ext cx="91440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Prognozy  ekonomiczne dla Polski</a:t>
            </a:r>
          </a:p>
        </p:txBody>
      </p:sp>
    </p:spTree>
    <p:extLst>
      <p:ext uri="{BB962C8B-B14F-4D97-AF65-F5344CB8AC3E}">
        <p14:creationId xmlns:p14="http://schemas.microsoft.com/office/powerpoint/2010/main" val="2240094046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0563" y="692682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100" b="1" dirty="0"/>
              <a:t>Prognozy ING Bank Śląski</a:t>
            </a:r>
            <a:br>
              <a:rPr lang="pl-PL" sz="2100" b="1" dirty="0"/>
            </a:br>
            <a:r>
              <a:rPr lang="pl-PL" sz="1100" b="1" dirty="0"/>
              <a:t>(źródło: ING Bank Śląski)</a:t>
            </a:r>
            <a:endParaRPr lang="pl-PL" sz="2100" b="1" dirty="0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89322" y="2233613"/>
            <a:ext cx="8606483" cy="877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2438" indent="-385763">
              <a:buFont typeface="+mj-lt"/>
              <a:buAutoNum type="romanUcPeriod"/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1500" dirty="0">
              <a:latin typeface="+mj-lt"/>
            </a:endParaRPr>
          </a:p>
          <a:p>
            <a:pPr marL="333375" indent="-266700">
              <a:defRPr/>
            </a:pPr>
            <a:endParaRPr lang="pl-PL" altLang="pl-PL" sz="2100" dirty="0">
              <a:latin typeface="Calibri" pitchFamily="34" charset="0"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248764"/>
              </p:ext>
            </p:extLst>
          </p:nvPr>
        </p:nvGraphicFramePr>
        <p:xfrm>
          <a:off x="369290" y="1839265"/>
          <a:ext cx="8229599" cy="2194560"/>
        </p:xfrm>
        <a:graphic>
          <a:graphicData uri="http://schemas.openxmlformats.org/drawingml/2006/table">
            <a:tbl>
              <a:tblPr/>
              <a:tblGrid>
                <a:gridCol w="2105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9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1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1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891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 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2018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2019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2020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2021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Dynamika PKB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5,2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4,1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-4,5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3,5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Deficyt (% PKB)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-0,2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-0,9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-11,0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-5,0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Dług publiczny (%</a:t>
                      </a:r>
                      <a:r>
                        <a:rPr lang="pl-PL" sz="1400" b="1" i="0" u="none" strike="noStrike" baseline="0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 PKB</a:t>
                      </a:r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)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48,9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45,9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59,2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62,8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912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Bezrobocie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5,8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5,2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10,5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10,0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pole tekstowe 1"/>
          <p:cNvSpPr txBox="1"/>
          <p:nvPr/>
        </p:nvSpPr>
        <p:spPr>
          <a:xfrm>
            <a:off x="378170" y="4588002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/>
              <a:t>Na spadek PKB w 2020 roku wpływać będzie ograniczenie konsumpcji (o 3%), inwestycji (o 11%) i eksportu (o 7%). Ogólnokrajowa kwarantanna oznacza nie tylko recesję i spadek PKB. Konsekwencją jest także deficyt finansów publicznych (na poziomie 11% PKB), wzrost zadłużenia w okolice limitu konstytucyjnego (60% PKB) i wskaźnik bezrobocia na poziomie 10%.</a:t>
            </a:r>
          </a:p>
        </p:txBody>
      </p:sp>
    </p:spTree>
    <p:extLst>
      <p:ext uri="{BB962C8B-B14F-4D97-AF65-F5344CB8AC3E}">
        <p14:creationId xmlns:p14="http://schemas.microsoft.com/office/powerpoint/2010/main" val="2172668247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647056" y="1268760"/>
            <a:ext cx="8029400" cy="4750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u="sng" dirty="0"/>
              <a:t>Kluczowe czynniki 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Załamanie gospodarki na całym świecie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Skutki dla polskiej gospodarki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u="sng" dirty="0">
                <a:solidFill>
                  <a:srgbClr val="C00000"/>
                </a:solidFill>
              </a:rPr>
              <a:t>Wpływ COVID na finanse miast i skutki dla budżetu Warszawy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Czynniki ryzyka i nowe wyzwania w świecie z COVID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val="2632801355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Symbol zastępczy zawartości 2"/>
          <p:cNvSpPr txBox="1">
            <a:spLocks/>
          </p:cNvSpPr>
          <p:nvPr/>
        </p:nvSpPr>
        <p:spPr bwMode="auto">
          <a:xfrm>
            <a:off x="0" y="692696"/>
            <a:ext cx="91440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0636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06363" marR="0" lvl="0" indent="0" algn="ctr" defTabSz="914400" rtl="0" eaLnBrk="0" fontAlgn="base" latinLnBrk="0" hangingPunct="0">
              <a:lnSpc>
                <a:spcPct val="114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Szacowany ubytek dochodów m.st. Warszawy w 2020 r. </a:t>
            </a:r>
            <a:b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</a:br>
            <a:r>
              <a:rPr kumimoji="0" lang="pl-PL" altLang="pl-PL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związany z pandemią </a:t>
            </a:r>
            <a:r>
              <a:rPr kumimoji="0" lang="pl-PL" altLang="pl-PL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koronawirusa</a:t>
            </a:r>
            <a:r>
              <a:rPr kumimoji="0" lang="pl-PL" altLang="pl-PL" sz="2800" b="1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 COVID-19</a:t>
            </a:r>
            <a:endParaRPr kumimoji="0" lang="pl-PL" altLang="pl-PL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259632" y="0"/>
            <a:ext cx="7128792" cy="404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ymbol zastępczy zawartości 2">
            <a:extLst>
              <a:ext uri="{FF2B5EF4-FFF2-40B4-BE49-F238E27FC236}">
                <a16:creationId xmlns:a16="http://schemas.microsoft.com/office/drawing/2014/main" id="{E70BE47F-BC0E-A340-9520-ED2516F0C633}"/>
              </a:ext>
            </a:extLst>
          </p:cNvPr>
          <p:cNvSpPr txBox="1">
            <a:spLocks/>
          </p:cNvSpPr>
          <p:nvPr/>
        </p:nvSpPr>
        <p:spPr bwMode="auto">
          <a:xfrm>
            <a:off x="611560" y="2132856"/>
            <a:ext cx="7776864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0636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563563" marR="0" lvl="0" indent="-457200" defTabSz="914400" rtl="0" eaLnBrk="0" fontAlgn="base" latinLnBrk="0" hangingPunct="0">
              <a:lnSpc>
                <a:spcPct val="114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pl-PL" altLang="pl-PL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Times New Roman" pitchFamily="18" charset="0"/>
              </a:rPr>
              <a:t>Znaczne ubytki dochodów w związku z podatkami i polityką rządu (PIT, CIT etc.)</a:t>
            </a:r>
          </a:p>
          <a:p>
            <a:pPr marL="563563" marR="0" lvl="0" indent="-457200" defTabSz="914400" rtl="0" eaLnBrk="0" fontAlgn="base" latinLnBrk="0" hangingPunct="0">
              <a:lnSpc>
                <a:spcPct val="114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pl-PL" altLang="pl-PL" sz="2400" b="1" dirty="0">
                <a:solidFill>
                  <a:srgbClr val="000000"/>
                </a:solidFill>
                <a:cs typeface="Times New Roman" pitchFamily="18" charset="0"/>
              </a:rPr>
              <a:t>Ubytki dochodów związane z dochodami niepodatkowymi, odpadami komunalnymi itp.</a:t>
            </a:r>
          </a:p>
          <a:p>
            <a:pPr marL="563563" marR="0" lvl="0" indent="-457200" defTabSz="914400" rtl="0" eaLnBrk="0" fontAlgn="base" latinLnBrk="0" hangingPunct="0">
              <a:lnSpc>
                <a:spcPct val="114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pl-PL" altLang="pl-PL" sz="2400" b="1" dirty="0">
                <a:solidFill>
                  <a:srgbClr val="000000"/>
                </a:solidFill>
                <a:cs typeface="Times New Roman" pitchFamily="18" charset="0"/>
              </a:rPr>
              <a:t>Ubytki dochodów związane z sytuacją epidemiologiczną (komunikacja, szpitale etc.)</a:t>
            </a:r>
          </a:p>
          <a:p>
            <a:pPr marL="563563" marR="0" lvl="0" indent="-457200" defTabSz="914400" rtl="0" eaLnBrk="0" fontAlgn="base" latinLnBrk="0" hangingPunct="0">
              <a:lnSpc>
                <a:spcPct val="114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pl-PL" altLang="pl-PL" sz="2400" b="1" dirty="0">
                <a:solidFill>
                  <a:srgbClr val="000000"/>
                </a:solidFill>
                <a:cs typeface="Times New Roman" pitchFamily="18" charset="0"/>
              </a:rPr>
              <a:t>Większe wydatki – środki bezpieczeństwa, pomoc społeczna, inne</a:t>
            </a:r>
            <a:endParaRPr kumimoji="0" lang="pl-PL" altLang="pl-PL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4610757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0" y="476672"/>
            <a:ext cx="9144000" cy="658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r>
              <a:rPr lang="pl-PL" sz="2800" b="1" dirty="0"/>
              <a:t>Rosnące „Janosikowe”</a:t>
            </a: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031141"/>
              </p:ext>
            </p:extLst>
          </p:nvPr>
        </p:nvGraphicFramePr>
        <p:xfrm>
          <a:off x="451168" y="1705040"/>
          <a:ext cx="8297296" cy="25022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00299">
                  <a:extLst>
                    <a:ext uri="{9D8B030D-6E8A-4147-A177-3AD203B41FA5}">
                      <a16:colId xmlns:a16="http://schemas.microsoft.com/office/drawing/2014/main" val="4117786891"/>
                    </a:ext>
                  </a:extLst>
                </a:gridCol>
                <a:gridCol w="2396997">
                  <a:extLst>
                    <a:ext uri="{9D8B030D-6E8A-4147-A177-3AD203B41FA5}">
                      <a16:colId xmlns:a16="http://schemas.microsoft.com/office/drawing/2014/main" val="1180376545"/>
                    </a:ext>
                  </a:extLst>
                </a:gridCol>
              </a:tblGrid>
              <a:tr h="744605">
                <a:tc>
                  <a:txBody>
                    <a:bodyPr/>
                    <a:lstStyle/>
                    <a:p>
                      <a:pPr algn="l"/>
                      <a:r>
                        <a:rPr lang="pl-PL" sz="3200" dirty="0"/>
                        <a:t>Janosikowe 2020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>
                          <a:solidFill>
                            <a:srgbClr val="FF0000"/>
                          </a:solidFill>
                        </a:rPr>
                        <a:t>1,2 mld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225152"/>
                  </a:ext>
                </a:extLst>
              </a:tr>
              <a:tr h="663724">
                <a:tc>
                  <a:txBody>
                    <a:bodyPr/>
                    <a:lstStyle/>
                    <a:p>
                      <a:pPr algn="l"/>
                      <a:r>
                        <a:rPr lang="pl-PL" sz="3200" dirty="0"/>
                        <a:t>Janosikowe 2021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>
                          <a:solidFill>
                            <a:srgbClr val="FF0000"/>
                          </a:solidFill>
                        </a:rPr>
                        <a:t>1,3 mld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21624550"/>
                  </a:ext>
                </a:extLst>
              </a:tr>
              <a:tr h="786255">
                <a:tc>
                  <a:txBody>
                    <a:bodyPr/>
                    <a:lstStyle/>
                    <a:p>
                      <a:pPr algn="l"/>
                      <a:r>
                        <a:rPr lang="pl-PL" sz="3200" dirty="0"/>
                        <a:t>Janosikowe Mazowsze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200" b="1" dirty="0">
                          <a:solidFill>
                            <a:srgbClr val="FF0000"/>
                          </a:solidFill>
                        </a:rPr>
                        <a:t>592 mln</a:t>
                      </a:r>
                      <a:r>
                        <a:rPr lang="pl-PL" sz="3200" b="1" baseline="0" dirty="0">
                          <a:solidFill>
                            <a:srgbClr val="FF0000"/>
                          </a:solidFill>
                        </a:rPr>
                        <a:t> zł</a:t>
                      </a:r>
                      <a:endParaRPr lang="pl-PL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7755502"/>
                  </a:ext>
                </a:extLst>
              </a:tr>
              <a:tr h="307665">
                <a:tc>
                  <a:txBody>
                    <a:bodyPr/>
                    <a:lstStyle/>
                    <a:p>
                      <a:pPr algn="l"/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2040163"/>
                  </a:ext>
                </a:extLst>
              </a:tr>
            </a:tbl>
          </a:graphicData>
        </a:graphic>
      </p:graphicFrame>
      <p:sp>
        <p:nvSpPr>
          <p:cNvPr id="4" name="pole tekstowe 3">
            <a:extLst>
              <a:ext uri="{FF2B5EF4-FFF2-40B4-BE49-F238E27FC236}">
                <a16:creationId xmlns:a16="http://schemas.microsoft.com/office/drawing/2014/main" id="{4EC28847-CB79-9E4D-9A25-7A2BF156875F}"/>
              </a:ext>
            </a:extLst>
          </p:cNvPr>
          <p:cNvSpPr txBox="1"/>
          <p:nvPr/>
        </p:nvSpPr>
        <p:spPr>
          <a:xfrm>
            <a:off x="376226" y="3429000"/>
            <a:ext cx="7534187" cy="2631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3038" lvl="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3038" lvl="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Naliczanie Janosikowego na podstawie danych sprzed 2 lat jest szczególnie dotkliwe w kryzysie. Zabiegamy o zawieszenie Janosikowego albo zmianę naliczania.</a:t>
            </a:r>
          </a:p>
        </p:txBody>
      </p:sp>
    </p:spTree>
    <p:extLst>
      <p:ext uri="{BB962C8B-B14F-4D97-AF65-F5344CB8AC3E}">
        <p14:creationId xmlns:p14="http://schemas.microsoft.com/office/powerpoint/2010/main" val="3013584481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287524" y="548680"/>
            <a:ext cx="856895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r>
              <a:rPr lang="pl-PL" sz="2400" b="1" dirty="0"/>
              <a:t>Mniejsze dochody z PIT kwiecień 2020</a:t>
            </a:r>
          </a:p>
        </p:txBody>
      </p:sp>
      <p:pic>
        <p:nvPicPr>
          <p:cNvPr id="5" name="Obraz 4" descr="Obraz zawierający zrzut ekranu&#10;&#10;Opis wygenerowany automatycznie">
            <a:extLst>
              <a:ext uri="{FF2B5EF4-FFF2-40B4-BE49-F238E27FC236}">
                <a16:creationId xmlns:a16="http://schemas.microsoft.com/office/drawing/2014/main" id="{3468ACFE-8B77-BA4D-8349-D8976369D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2" y="1106936"/>
            <a:ext cx="9144000" cy="524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560711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287524" y="548680"/>
            <a:ext cx="856895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r>
              <a:rPr lang="pl-PL" sz="2400" b="1" dirty="0"/>
              <a:t>Mniejsze dochody kwiecień 2020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92C567D-4190-7049-8DBF-18E0E7FA85F3}"/>
              </a:ext>
            </a:extLst>
          </p:cNvPr>
          <p:cNvSpPr txBox="1"/>
          <p:nvPr/>
        </p:nvSpPr>
        <p:spPr>
          <a:xfrm>
            <a:off x="804906" y="1133588"/>
            <a:ext cx="7534187" cy="458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PIT mniejszy o 260 mln zł, o 41 proc. niż przed rokiem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1/3 wydatków miasta jest finansowana z PIT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Wpływy z CIT o 92 mln mniejsze, o 52%</a:t>
            </a:r>
          </a:p>
          <a:p>
            <a:pPr marL="173038" lvl="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3038" lvl="0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Tworzy to istotne zagrożenie dla płynności budżetu, de facto oznacza konieczność między innymi przesuwania w czasie inwestycji kluczowych z punktu widzenia rozwoju</a:t>
            </a:r>
          </a:p>
        </p:txBody>
      </p:sp>
    </p:spTree>
    <p:extLst>
      <p:ext uri="{BB962C8B-B14F-4D97-AF65-F5344CB8AC3E}">
        <p14:creationId xmlns:p14="http://schemas.microsoft.com/office/powerpoint/2010/main" val="1621713124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804906" y="767470"/>
            <a:ext cx="7534187" cy="5347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1" dirty="0">
                <a:latin typeface="+mn-lt"/>
              </a:rPr>
              <a:t>Unia Metropolii Polskich wraz ze Związkiem Miast Polskich wystąpiły do Premiera o:</a:t>
            </a:r>
          </a:p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dirty="0">
              <a:latin typeface="+mn-lt"/>
            </a:endParaRP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+mn-lt"/>
              </a:rPr>
              <a:t>wprowadzeniu części rekompensującej subwencji ogólnej, pokrywającej na bieżąco ubytki w dochodach własnych JST, spowodowanych następstwami epidemii; 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+mn-lt"/>
              </a:rPr>
              <a:t>zawieszeniu, do końca 2023 r. wpłat JST do budżetu państwa, o których mowa w art. 29 ust 1, art. 30 ust. 1 i art. 70a ust 1 </a:t>
            </a:r>
            <a:r>
              <a:rPr lang="pl-PL" sz="2400" dirty="0" err="1">
                <a:latin typeface="+mn-lt"/>
              </a:rPr>
              <a:t>ufp</a:t>
            </a:r>
            <a:r>
              <a:rPr lang="pl-PL" sz="2400" dirty="0">
                <a:latin typeface="+mn-lt"/>
              </a:rPr>
              <a:t> (w ramach systemu wyrównawczego);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+mn-lt"/>
              </a:rPr>
              <a:t>zawieszeniu do 2023 r. działania przepisów art. 242 i 243 ustawy o finansach publicznych</a:t>
            </a:r>
          </a:p>
        </p:txBody>
      </p:sp>
    </p:spTree>
    <p:extLst>
      <p:ext uri="{BB962C8B-B14F-4D97-AF65-F5344CB8AC3E}">
        <p14:creationId xmlns:p14="http://schemas.microsoft.com/office/powerpoint/2010/main" val="1645486236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>
            <a:extLst>
              <a:ext uri="{FF2B5EF4-FFF2-40B4-BE49-F238E27FC236}">
                <a16:creationId xmlns:a16="http://schemas.microsoft.com/office/drawing/2014/main" id="{597BE80C-118B-42C0-BE87-2B5D5539C4C6}"/>
              </a:ext>
            </a:extLst>
          </p:cNvPr>
          <p:cNvSpPr/>
          <p:nvPr/>
        </p:nvSpPr>
        <p:spPr>
          <a:xfrm>
            <a:off x="6008" y="6356728"/>
            <a:ext cx="6942256" cy="50127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A9A5F38-54F4-4482-BC39-11D278A315E1}"/>
              </a:ext>
            </a:extLst>
          </p:cNvPr>
          <p:cNvSpPr txBox="1"/>
          <p:nvPr/>
        </p:nvSpPr>
        <p:spPr>
          <a:xfrm>
            <a:off x="647056" y="1268760"/>
            <a:ext cx="8029400" cy="4750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u="sng" dirty="0"/>
              <a:t>Kluczowe czynniki 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Załamanie gospodarki na całym świecie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Skutki dla polskiej gospodarki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dirty="0"/>
              <a:t>Wpływ COVID na finanse miast i skutki dla budżetu Warszawy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pl-PL" sz="2800" b="1" u="sng" dirty="0">
                <a:solidFill>
                  <a:srgbClr val="C00000"/>
                </a:solidFill>
              </a:rPr>
              <a:t>Czynniki ryzyka i nowe wyzwania w świecie z COVID</a:t>
            </a:r>
          </a:p>
          <a:p>
            <a:pPr marL="514350" indent="-514350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val="4264194168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804906" y="767470"/>
            <a:ext cx="7534187" cy="4813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Nowe wyzwania:</a:t>
            </a:r>
          </a:p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Nowa rzeczywistość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– epidemia zmieni czasowo lub bardziej trwale styl życia i korzystania z niego, pewne wzorce mogą się zmienić, nie wiemy jak i na ile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Możliwość ”pełzającego rozwoju” epidemii,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 trwałego zmrożenia różnych form działania i ograniczenia działania instytucji  (np. w zakresie pewnych form opieki nad wrażliwymi grupami, kultury itp.)</a:t>
            </a:r>
          </a:p>
        </p:txBody>
      </p:sp>
    </p:spTree>
    <p:extLst>
      <p:ext uri="{BB962C8B-B14F-4D97-AF65-F5344CB8AC3E}">
        <p14:creationId xmlns:p14="http://schemas.microsoft.com/office/powerpoint/2010/main" val="3386019818"/>
      </p:ext>
    </p:extLst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804906" y="767470"/>
            <a:ext cx="7534187" cy="4813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Nowe wyzwania:</a:t>
            </a:r>
          </a:p>
          <a:p>
            <a:pPr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Pojawiają się nowe, pilne i ważne wyzwania społeczne wynikające wprost z pandemii i związane ze zdrowiem (szczepienia, programy ochrony zdrowia, działania dla wrażliwych grup społecznych, pomoc psychologiczna)  - doświadczenia ”Warszawa Wspiera”</a:t>
            </a:r>
          </a:p>
          <a:p>
            <a:pPr marL="531813" lvl="0" indent="-358775">
              <a:lnSpc>
                <a:spcPct val="11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Musimy nauczyć się nowych rzeczy, a być może oduczyć starych – m.in. kontekst „Strategii rozwiązywania problemów społecznych”</a:t>
            </a:r>
          </a:p>
        </p:txBody>
      </p:sp>
    </p:spTree>
    <p:extLst>
      <p:ext uri="{BB962C8B-B14F-4D97-AF65-F5344CB8AC3E}">
        <p14:creationId xmlns:p14="http://schemas.microsoft.com/office/powerpoint/2010/main" val="1338312920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19932</TotalTime>
  <Words>891</Words>
  <Application>Microsoft Macintosh PowerPoint</Application>
  <PresentationFormat>Pokaz na ekranie (4:3)</PresentationFormat>
  <Paragraphs>124</Paragraphs>
  <Slides>18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Czcionka tekstu podstawowego</vt:lpstr>
      <vt:lpstr>Wingdings</vt:lpstr>
      <vt:lpstr>Motyw pakietu Office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Lorem ipsum dolor sit amet</dc:title>
  <dc:creator>Gronowski Paweł (PB)</dc:creator>
  <cp:lastModifiedBy>Paweł Rabiej</cp:lastModifiedBy>
  <cp:revision>2800</cp:revision>
  <cp:lastPrinted>2020-05-05T10:10:35Z</cp:lastPrinted>
  <dcterms:created xsi:type="dcterms:W3CDTF">2015-03-17T19:04:05Z</dcterms:created>
  <dcterms:modified xsi:type="dcterms:W3CDTF">2020-06-02T10:45:04Z</dcterms:modified>
</cp:coreProperties>
</file>