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5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4" r:id="rId2"/>
    <p:sldId id="305" r:id="rId3"/>
    <p:sldId id="310" r:id="rId4"/>
    <p:sldId id="312" r:id="rId5"/>
    <p:sldId id="313" r:id="rId6"/>
    <p:sldId id="314" r:id="rId7"/>
    <p:sldId id="315" r:id="rId8"/>
    <p:sldId id="316" r:id="rId9"/>
    <p:sldId id="311" r:id="rId10"/>
    <p:sldId id="290" r:id="rId11"/>
    <p:sldId id="297" r:id="rId12"/>
  </p:sldIdLst>
  <p:sldSz cx="9144000" cy="6858000" type="screen4x3"/>
  <p:notesSz cx="6858000" cy="9144000"/>
  <p:defaultTextStyle>
    <a:defPPr>
      <a:defRPr lang="pl-PL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32"/>
    <a:srgbClr val="FFC43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501" autoAdjust="0"/>
  </p:normalViewPr>
  <p:slideViewPr>
    <p:cSldViewPr snapToGrid="0" snapToObjects="1">
      <p:cViewPr varScale="1">
        <p:scale>
          <a:sx n="111" d="100"/>
          <a:sy n="111" d="100"/>
        </p:scale>
        <p:origin x="15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8383D6B-62BD-4DE0-B614-98F0977ECCEB}" type="datetimeFigureOut">
              <a:rPr lang="pl-PL"/>
              <a:pPr>
                <a:defRPr/>
              </a:pPr>
              <a:t>2019-03-27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0A5889-91AE-4F28-B7FF-5459B3E45CF8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6486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A3A905-4EBE-4733-A040-205E5E890B3B}" type="datetimeFigureOut">
              <a:rPr lang="pl-PL"/>
              <a:pPr>
                <a:defRPr/>
              </a:pPr>
              <a:t>2019-03-27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848475F-53D8-473C-AAD3-A87539D19F0B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5916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kład niestandardowy">
    <p:bg>
      <p:bgPr>
        <a:solidFill>
          <a:srgbClr val="FFC4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 descr="slice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7638" y="427038"/>
            <a:ext cx="6126162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az 7" descr="slice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8463" y="6234113"/>
            <a:ext cx="2081212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zawartości 20"/>
          <p:cNvSpPr>
            <a:spLocks noGrp="1"/>
          </p:cNvSpPr>
          <p:nvPr>
            <p:ph sz="quarter" idx="11" hasCustomPrompt="1"/>
          </p:nvPr>
        </p:nvSpPr>
        <p:spPr>
          <a:xfrm>
            <a:off x="226439" y="6122472"/>
            <a:ext cx="3074545" cy="459817"/>
          </a:xfrm>
        </p:spPr>
        <p:txBody>
          <a:bodyPr/>
          <a:lstStyle>
            <a:lvl1pPr algn="l">
              <a:buNone/>
              <a:defRPr sz="1800" baseline="0"/>
            </a:lvl1pPr>
          </a:lstStyle>
          <a:p>
            <a:pPr lvl="0"/>
            <a:r>
              <a:rPr lang="pl-PL" dirty="0" smtClean="0"/>
              <a:t>Wpisz datę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517775"/>
            <a:ext cx="4040188" cy="3951288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1778793"/>
            <a:ext cx="4041775" cy="639763"/>
          </a:xfrm>
        </p:spPr>
        <p:txBody>
          <a:bodyPr anchor="b"/>
          <a:lstStyle>
            <a:lvl1pPr marL="0" indent="0">
              <a:buNone/>
              <a:defRPr sz="28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Nagłówek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7" y="2517775"/>
            <a:ext cx="4041775" cy="3951288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ytułu 1"/>
          <p:cNvSpPr>
            <a:spLocks noGrp="1"/>
          </p:cNvSpPr>
          <p:nvPr>
            <p:ph type="title" hasCustomPrompt="1"/>
          </p:nvPr>
        </p:nvSpPr>
        <p:spPr bwMode="auto">
          <a:xfrm>
            <a:off x="1856232" y="334736"/>
            <a:ext cx="7287768" cy="79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altLang="pl-PL" dirty="0" smtClean="0"/>
              <a:t>Tytuł slajdu</a:t>
            </a:r>
          </a:p>
        </p:txBody>
      </p:sp>
      <p:sp>
        <p:nvSpPr>
          <p:cNvPr id="8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3" y="1778793"/>
            <a:ext cx="4041775" cy="639763"/>
          </a:xfrm>
        </p:spPr>
        <p:txBody>
          <a:bodyPr anchor="b"/>
          <a:lstStyle>
            <a:lvl1pPr marL="0" indent="0">
              <a:buNone/>
              <a:defRPr sz="28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Nagłówek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tatni slajd_logoty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6" descr="scwo clai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38" y="2198688"/>
            <a:ext cx="2490787" cy="192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Obraz 7" descr="slice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8463" y="6232525"/>
            <a:ext cx="208121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az 8" descr="slice3@3x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5088" y="2395538"/>
            <a:ext cx="1862137" cy="170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sz="quarter" idx="10"/>
          </p:nvPr>
        </p:nvSpPr>
        <p:spPr>
          <a:xfrm>
            <a:off x="251520" y="188640"/>
            <a:ext cx="8640960" cy="6480719"/>
          </a:xfrm>
          <a:solidFill>
            <a:srgbClr val="FFC000"/>
          </a:solidFill>
        </p:spPr>
        <p:txBody>
          <a:bodyPr/>
          <a:lstStyle/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151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bg>
      <p:bgPr>
        <a:solidFill>
          <a:srgbClr val="FFC4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6" descr="scw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3" y="336550"/>
            <a:ext cx="13223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tytułu 1"/>
          <p:cNvSpPr txBox="1">
            <a:spLocks/>
          </p:cNvSpPr>
          <p:nvPr/>
        </p:nvSpPr>
        <p:spPr bwMode="auto">
          <a:xfrm>
            <a:off x="738188" y="3794125"/>
            <a:ext cx="7205662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/>
            </a:lvl1pPr>
          </a:lstStyle>
          <a:p>
            <a:pPr algn="l">
              <a:defRPr/>
            </a:pPr>
            <a:endParaRPr lang="pl-PL" sz="2800" dirty="0">
              <a:ea typeface="Fira Sans" pitchFamily="34" charset="0"/>
            </a:endParaRPr>
          </a:p>
        </p:txBody>
      </p:sp>
      <p:sp>
        <p:nvSpPr>
          <p:cNvPr id="9" name="Symbol zastępczy tytułu 1"/>
          <p:cNvSpPr>
            <a:spLocks noGrp="1"/>
          </p:cNvSpPr>
          <p:nvPr>
            <p:ph type="title" hasCustomPrompt="1"/>
          </p:nvPr>
        </p:nvSpPr>
        <p:spPr bwMode="auto">
          <a:xfrm>
            <a:off x="738503" y="2343803"/>
            <a:ext cx="7205472" cy="895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sz="4400" b="1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pl-PL" altLang="pl-PL" dirty="0" smtClean="0"/>
              <a:t>Tytuł wydarzenia lub nazwa kolejnej części</a:t>
            </a:r>
          </a:p>
        </p:txBody>
      </p:sp>
      <p:sp>
        <p:nvSpPr>
          <p:cNvPr id="21" name="Symbol zastępczy zawartości 20"/>
          <p:cNvSpPr>
            <a:spLocks noGrp="1"/>
          </p:cNvSpPr>
          <p:nvPr>
            <p:ph sz="quarter" idx="10" hasCustomPrompt="1"/>
          </p:nvPr>
        </p:nvSpPr>
        <p:spPr>
          <a:xfrm>
            <a:off x="738188" y="3849624"/>
            <a:ext cx="7205787" cy="840929"/>
          </a:xfrm>
        </p:spPr>
        <p:txBody>
          <a:bodyPr/>
          <a:lstStyle>
            <a:lvl1pPr algn="l">
              <a:buNone/>
              <a:defRPr sz="2400"/>
            </a:lvl1pPr>
          </a:lstStyle>
          <a:p>
            <a:pPr lvl="0"/>
            <a:r>
              <a:rPr lang="pl-PL" dirty="0" smtClean="0"/>
              <a:t>Imię i nazwisko / podtytuł – wedle potrzeb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- śró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4"/>
          <p:cNvSpPr>
            <a:spLocks noGrp="1"/>
          </p:cNvSpPr>
          <p:nvPr>
            <p:ph type="body" sz="quarter" idx="10"/>
          </p:nvPr>
        </p:nvSpPr>
        <p:spPr>
          <a:xfrm>
            <a:off x="250825" y="188913"/>
            <a:ext cx="8642350" cy="6480175"/>
          </a:xfrm>
          <a:solidFill>
            <a:srgbClr val="FFC032"/>
          </a:solidFill>
        </p:spPr>
        <p:txBody>
          <a:bodyPr/>
          <a:lstStyle>
            <a:lvl1pPr>
              <a:buNone/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pl-PL" altLang="pl-PL" smtClean="0"/>
              <a:t>Kliknij, aby edytować style wzorca tekstu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 idx="4294967295" hasCustomPrompt="1"/>
          </p:nvPr>
        </p:nvSpPr>
        <p:spPr>
          <a:xfrm>
            <a:off x="1258888" y="1412875"/>
            <a:ext cx="6899275" cy="4032250"/>
          </a:xfrm>
        </p:spPr>
        <p:txBody>
          <a:bodyPr/>
          <a:lstStyle>
            <a:lvl1pPr>
              <a:defRPr sz="4000">
                <a:latin typeface="Calibri" panose="020F0502020204030204" pitchFamily="34" charset="0"/>
              </a:defRPr>
            </a:lvl1pPr>
          </a:lstStyle>
          <a:p>
            <a:r>
              <a:rPr lang="pl-PL" altLang="pl-PL" dirty="0" smtClean="0"/>
              <a:t>Tytuł kolejnej części prezentacji/ śródtytuł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podstawowy - 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96980"/>
            <a:ext cx="8229600" cy="491812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ytułu 1"/>
          <p:cNvSpPr>
            <a:spLocks noGrp="1"/>
          </p:cNvSpPr>
          <p:nvPr>
            <p:ph type="title" hasCustomPrompt="1"/>
          </p:nvPr>
        </p:nvSpPr>
        <p:spPr bwMode="auto">
          <a:xfrm>
            <a:off x="1856232" y="321857"/>
            <a:ext cx="7287768" cy="79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pl-PL" altLang="pl-PL" dirty="0" smtClean="0"/>
              <a:t>Tytuł slajdu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djęcie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buNone/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Zdjęcie/ilustracja</a:t>
            </a:r>
          </a:p>
        </p:txBody>
      </p:sp>
      <p:sp>
        <p:nvSpPr>
          <p:cNvPr id="4" name="Symbol zastępczy tytułu 1"/>
          <p:cNvSpPr>
            <a:spLocks noGrp="1"/>
          </p:cNvSpPr>
          <p:nvPr>
            <p:ph type="title" hasCustomPrompt="1"/>
          </p:nvPr>
        </p:nvSpPr>
        <p:spPr bwMode="auto">
          <a:xfrm>
            <a:off x="5348732" y="476250"/>
            <a:ext cx="3541268" cy="1130300"/>
          </a:xfrm>
          <a:prstGeom prst="rect">
            <a:avLst/>
          </a:prstGeom>
          <a:solidFill>
            <a:srgbClr val="FFC4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pl-PL" altLang="pl-PL" dirty="0" smtClean="0"/>
              <a:t>Opis zdjęcia/</a:t>
            </a:r>
            <a:br>
              <a:rPr lang="pl-PL" altLang="pl-PL" dirty="0" smtClean="0"/>
            </a:br>
            <a:r>
              <a:rPr lang="pl-PL" altLang="pl-PL" dirty="0" smtClean="0"/>
              <a:t>ilustracji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djęcie i podpis -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buNone/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Zdjęcie/ilustracja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0" hasCustomPrompt="1"/>
          </p:nvPr>
        </p:nvSpPr>
        <p:spPr>
          <a:xfrm>
            <a:off x="4978400" y="558800"/>
            <a:ext cx="3708400" cy="4940300"/>
          </a:xfrm>
        </p:spPr>
        <p:txBody>
          <a:bodyPr/>
          <a:lstStyle>
            <a:lvl1pPr marL="0" indent="0">
              <a:buNone/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Opis zdjęcia/ilustracji</a:t>
            </a:r>
          </a:p>
        </p:txBody>
      </p:sp>
      <p:sp>
        <p:nvSpPr>
          <p:cNvPr id="6" name="Symbol zastępczy zawartości 2"/>
          <p:cNvSpPr>
            <a:spLocks noGrp="1"/>
          </p:cNvSpPr>
          <p:nvPr>
            <p:ph idx="11" hasCustomPrompt="1"/>
          </p:nvPr>
        </p:nvSpPr>
        <p:spPr>
          <a:xfrm>
            <a:off x="4749800" y="6388100"/>
            <a:ext cx="3708400" cy="469900"/>
          </a:xfrm>
        </p:spPr>
        <p:txBody>
          <a:bodyPr/>
          <a:lstStyle>
            <a:lvl1pPr>
              <a:buNone/>
              <a:defRPr sz="1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pl-PL" dirty="0" smtClean="0"/>
              <a:t>Ewentualne informacje o zdjęciu/ilustracji np. autor, strona źródłowa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ały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2"/>
          <p:cNvSpPr>
            <a:spLocks noGrp="1"/>
          </p:cNvSpPr>
          <p:nvPr>
            <p:ph idx="10"/>
          </p:nvPr>
        </p:nvSpPr>
        <p:spPr>
          <a:xfrm>
            <a:off x="635000" y="558799"/>
            <a:ext cx="7874000" cy="5874657"/>
          </a:xfrm>
        </p:spPr>
        <p:txBody>
          <a:bodyPr/>
          <a:lstStyle>
            <a:lvl1pPr marL="0" indent="0">
              <a:buFont typeface="Arial" pitchFamily="34" charset="0"/>
              <a:buNone/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ajd: nagłówek i zawartość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ytułu 1"/>
          <p:cNvSpPr>
            <a:spLocks noGrp="1"/>
          </p:cNvSpPr>
          <p:nvPr>
            <p:ph type="title" hasCustomPrompt="1"/>
          </p:nvPr>
        </p:nvSpPr>
        <p:spPr bwMode="auto">
          <a:xfrm>
            <a:off x="1856232" y="334736"/>
            <a:ext cx="7287768" cy="79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altLang="pl-PL" dirty="0" smtClean="0"/>
              <a:t>Tytuł slajdu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0"/>
          </p:nvPr>
        </p:nvSpPr>
        <p:spPr>
          <a:xfrm>
            <a:off x="635000" y="1519708"/>
            <a:ext cx="7874000" cy="4913748"/>
          </a:xfrm>
        </p:spPr>
        <p:txBody>
          <a:bodyPr/>
          <a:lstStyle>
            <a:lvl1pPr marL="0" indent="0">
              <a:buNone/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 i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852114"/>
          </a:xfrm>
        </p:spPr>
        <p:txBody>
          <a:bodyPr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852114"/>
          </a:xfrm>
        </p:spPr>
        <p:txBody>
          <a:bodyPr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ytułu 1"/>
          <p:cNvSpPr>
            <a:spLocks noGrp="1"/>
          </p:cNvSpPr>
          <p:nvPr>
            <p:ph type="title" hasCustomPrompt="1"/>
          </p:nvPr>
        </p:nvSpPr>
        <p:spPr bwMode="auto">
          <a:xfrm>
            <a:off x="1856232" y="326571"/>
            <a:ext cx="7287768" cy="807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pl-PL" altLang="pl-PL" dirty="0" smtClean="0"/>
              <a:t>Tytuł slajdu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847850" y="328613"/>
            <a:ext cx="7296150" cy="795337"/>
          </a:xfrm>
          <a:prstGeom prst="rect">
            <a:avLst/>
          </a:prstGeom>
          <a:solidFill>
            <a:srgbClr val="FFC43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27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1855788" y="328613"/>
            <a:ext cx="7288212" cy="79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smtClean="0"/>
              <a:t>Tytuł slajdu</a:t>
            </a:r>
          </a:p>
        </p:txBody>
      </p:sp>
      <p:sp>
        <p:nvSpPr>
          <p:cNvPr id="1028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442434"/>
            <a:ext cx="8229600" cy="507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smtClean="0"/>
              <a:t>Kliknij, aby edytować style wzorca tekstu</a:t>
            </a:r>
          </a:p>
          <a:p>
            <a:pPr lvl="1"/>
            <a:r>
              <a:rPr lang="pl-PL" altLang="pl-PL" dirty="0" smtClean="0"/>
              <a:t>Drugi poziom</a:t>
            </a:r>
          </a:p>
          <a:p>
            <a:pPr lvl="2"/>
            <a:r>
              <a:rPr lang="pl-PL" altLang="pl-PL" dirty="0" smtClean="0"/>
              <a:t>Trzeci poziom</a:t>
            </a:r>
          </a:p>
          <a:p>
            <a:pPr lvl="3"/>
            <a:r>
              <a:rPr lang="pl-PL" altLang="pl-PL" dirty="0" smtClean="0"/>
              <a:t>Czwarty poziom</a:t>
            </a:r>
          </a:p>
          <a:p>
            <a:pPr lvl="4"/>
            <a:r>
              <a:rPr lang="pl-PL" altLang="pl-PL" dirty="0" smtClean="0"/>
              <a:t>Piąty poziom</a:t>
            </a:r>
          </a:p>
        </p:txBody>
      </p:sp>
      <p:pic>
        <p:nvPicPr>
          <p:cNvPr id="1029" name="Obraz 4" descr="scwo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69875" y="336550"/>
            <a:ext cx="13255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59" r:id="rId1"/>
    <p:sldLayoutId id="2147484860" r:id="rId2"/>
    <p:sldLayoutId id="2147484861" r:id="rId3"/>
    <p:sldLayoutId id="2147484855" r:id="rId4"/>
    <p:sldLayoutId id="2147484862" r:id="rId5"/>
    <p:sldLayoutId id="2147484863" r:id="rId6"/>
    <p:sldLayoutId id="2147484864" r:id="rId7"/>
    <p:sldLayoutId id="2147484856" r:id="rId8"/>
    <p:sldLayoutId id="2147484857" r:id="rId9"/>
    <p:sldLayoutId id="2147484858" r:id="rId10"/>
    <p:sldLayoutId id="2147484865" r:id="rId11"/>
    <p:sldLayoutId id="2147484866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ea typeface="Fira Sans" panose="020B0503050000020004" pitchFamily="34" charset="0"/>
          <a:cs typeface="Calibri" panose="020F050202020403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ea typeface="Fira Sans" panose="020B0503050000020004" pitchFamily="34" charset="0"/>
          <a:cs typeface="Calibri" panose="020F050202020403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ea typeface="Fira Sans" panose="020B0503050000020004" pitchFamily="34" charset="0"/>
          <a:cs typeface="Calibri" panose="020F050202020403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ea typeface="Fira Sans" panose="020B0503050000020004" pitchFamily="34" charset="0"/>
          <a:cs typeface="Calibri" panose="020F0502020204030204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cwo@warszawa.ngo.p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www.facebook.com/warszawa.ngo/" TargetMode="External"/><Relationship Id="rId4" Type="http://schemas.openxmlformats.org/officeDocument/2006/relationships/hyperlink" Target="http://warszawa.ngo.pl/scwo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tekstu 4"/>
          <p:cNvSpPr>
            <a:spLocks noGrp="1"/>
          </p:cNvSpPr>
          <p:nvPr>
            <p:ph type="body" sz="quarter" idx="4294967295"/>
          </p:nvPr>
        </p:nvSpPr>
        <p:spPr>
          <a:xfrm>
            <a:off x="182563" y="188913"/>
            <a:ext cx="8778875" cy="6480175"/>
          </a:xfrm>
        </p:spPr>
        <p:txBody>
          <a:bodyPr/>
          <a:lstStyle/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</p:txBody>
      </p:sp>
      <p:sp>
        <p:nvSpPr>
          <p:cNvPr id="19459" name="Tytuł 5"/>
          <p:cNvSpPr>
            <a:spLocks noGrp="1"/>
          </p:cNvSpPr>
          <p:nvPr>
            <p:ph type="title"/>
          </p:nvPr>
        </p:nvSpPr>
        <p:spPr>
          <a:xfrm>
            <a:off x="1855788" y="338138"/>
            <a:ext cx="5888037" cy="795337"/>
          </a:xfrm>
        </p:spPr>
        <p:txBody>
          <a:bodyPr/>
          <a:lstStyle/>
          <a:p>
            <a:pPr algn="ctr"/>
            <a:r>
              <a:rPr lang="pl-PL" altLang="pl-PL" dirty="0" smtClean="0"/>
              <a:t>Skorzystaj z oferty SCWO</a:t>
            </a:r>
          </a:p>
        </p:txBody>
      </p:sp>
      <p:pic>
        <p:nvPicPr>
          <p:cNvPr id="5" name="Obraz 4" descr="SCWO_stopka na papierze(1).png"/>
          <p:cNvPicPr>
            <a:picLocks noChangeAspect="1"/>
          </p:cNvPicPr>
          <p:nvPr/>
        </p:nvPicPr>
        <p:blipFill>
          <a:blip r:embed="rId2"/>
          <a:srcRect r="83725"/>
          <a:stretch>
            <a:fillRect/>
          </a:stretch>
        </p:blipFill>
        <p:spPr>
          <a:xfrm>
            <a:off x="1467809" y="1998617"/>
            <a:ext cx="1249265" cy="3495238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 bwMode="auto">
          <a:xfrm>
            <a:off x="3031128" y="2155373"/>
            <a:ext cx="46996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altLang="pl-PL" sz="3200" dirty="0" smtClean="0">
                <a:ea typeface="Fira Sans" pitchFamily="34" charset="0"/>
                <a:cs typeface="Calibri" pitchFamily="34" charset="0"/>
              </a:rPr>
              <a:t>(22) 828 91 23</a:t>
            </a:r>
          </a:p>
        </p:txBody>
      </p:sp>
      <p:sp>
        <p:nvSpPr>
          <p:cNvPr id="10" name="pole tekstowe 9"/>
          <p:cNvSpPr txBox="1"/>
          <p:nvPr/>
        </p:nvSpPr>
        <p:spPr bwMode="auto">
          <a:xfrm>
            <a:off x="3070317" y="2986390"/>
            <a:ext cx="45172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altLang="pl-PL" sz="3200" dirty="0" err="1" smtClean="0">
                <a:ea typeface="Fira Sans" pitchFamily="34" charset="0"/>
                <a:cs typeface="Calibri" pitchFamily="34" charset="0"/>
                <a:hlinkClick r:id="rId3"/>
              </a:rPr>
              <a:t>scwo@warszawa.ngo.pl</a:t>
            </a:r>
            <a:endParaRPr lang="pl-PL" sz="3200" dirty="0" smtClean="0">
              <a:latin typeface="Calibri" pitchFamily="34" charset="0"/>
              <a:ea typeface="Fira Sans" pitchFamily="34" charset="0"/>
              <a:cs typeface="Calibri" pitchFamily="34" charset="0"/>
            </a:endParaRPr>
          </a:p>
        </p:txBody>
      </p:sp>
      <p:sp>
        <p:nvSpPr>
          <p:cNvPr id="11" name="pole tekstowe 10"/>
          <p:cNvSpPr txBox="1"/>
          <p:nvPr/>
        </p:nvSpPr>
        <p:spPr bwMode="auto">
          <a:xfrm>
            <a:off x="3070317" y="3920382"/>
            <a:ext cx="43741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altLang="pl-PL" sz="3200" dirty="0" err="1" smtClean="0">
                <a:solidFill>
                  <a:srgbClr val="000000"/>
                </a:solidFill>
                <a:ea typeface="Fira Sans" pitchFamily="34" charset="0"/>
                <a:cs typeface="Calibri" pitchFamily="34" charset="0"/>
                <a:hlinkClick r:id="rId4"/>
              </a:rPr>
              <a:t>warszawa.ngo.pl</a:t>
            </a:r>
            <a:r>
              <a:rPr lang="pl-PL" altLang="pl-PL" sz="3200" dirty="0" smtClean="0">
                <a:solidFill>
                  <a:srgbClr val="000000"/>
                </a:solidFill>
                <a:ea typeface="Fira Sans" pitchFamily="34" charset="0"/>
                <a:cs typeface="Calibri" pitchFamily="34" charset="0"/>
                <a:hlinkClick r:id="rId4"/>
              </a:rPr>
              <a:t>/</a:t>
            </a:r>
            <a:r>
              <a:rPr lang="pl-PL" altLang="pl-PL" sz="3200" dirty="0" err="1" smtClean="0">
                <a:solidFill>
                  <a:srgbClr val="000000"/>
                </a:solidFill>
                <a:ea typeface="Fira Sans" pitchFamily="34" charset="0"/>
                <a:cs typeface="Calibri" pitchFamily="34" charset="0"/>
                <a:hlinkClick r:id="rId4"/>
              </a:rPr>
              <a:t>scwo</a:t>
            </a:r>
            <a:r>
              <a:rPr lang="pl-PL" altLang="pl-PL" sz="3200" dirty="0" smtClean="0">
                <a:solidFill>
                  <a:srgbClr val="000000"/>
                </a:solidFill>
                <a:ea typeface="Fira Sans" pitchFamily="34" charset="0"/>
                <a:cs typeface="Calibri" pitchFamily="34" charset="0"/>
                <a:hlinkClick r:id="rId4"/>
              </a:rPr>
              <a:t>  </a:t>
            </a:r>
            <a:endParaRPr lang="pl-PL" altLang="pl-PL" sz="3200" dirty="0" smtClean="0">
              <a:solidFill>
                <a:srgbClr val="000000"/>
              </a:solidFill>
              <a:ea typeface="Fira Sans" pitchFamily="34" charset="0"/>
              <a:cs typeface="Calibri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 bwMode="auto">
          <a:xfrm>
            <a:off x="3070317" y="4786259"/>
            <a:ext cx="406254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altLang="pl-PL" sz="3200" dirty="0" err="1" smtClean="0">
                <a:solidFill>
                  <a:srgbClr val="000000"/>
                </a:solidFill>
                <a:ea typeface="Fira Sans" pitchFamily="34" charset="0"/>
                <a:cs typeface="Calibri" pitchFamily="34" charset="0"/>
                <a:hlinkClick r:id="rId5"/>
              </a:rPr>
              <a:t>fb</a:t>
            </a:r>
            <a:r>
              <a:rPr lang="pl-PL" altLang="pl-PL" sz="3200" dirty="0" smtClean="0">
                <a:solidFill>
                  <a:srgbClr val="000000"/>
                </a:solidFill>
                <a:ea typeface="Fira Sans" pitchFamily="34" charset="0"/>
                <a:cs typeface="Calibri" pitchFamily="34" charset="0"/>
                <a:hlinkClick r:id="rId5"/>
              </a:rPr>
              <a:t>/@</a:t>
            </a:r>
            <a:r>
              <a:rPr lang="pl-PL" altLang="pl-PL" sz="3200" dirty="0" err="1" smtClean="0">
                <a:solidFill>
                  <a:srgbClr val="000000"/>
                </a:solidFill>
                <a:ea typeface="Fira Sans" pitchFamily="34" charset="0"/>
                <a:cs typeface="Calibri" pitchFamily="34" charset="0"/>
                <a:hlinkClick r:id="rId5"/>
              </a:rPr>
              <a:t>warszawa.ngo</a:t>
            </a:r>
            <a:endParaRPr lang="pl-PL" sz="3200" dirty="0" smtClean="0">
              <a:latin typeface="Calibri" pitchFamily="34" charset="0"/>
              <a:ea typeface="Fira Sans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>
          <a:xfrm>
            <a:off x="738188" y="2791619"/>
            <a:ext cx="7205662" cy="896938"/>
          </a:xfrm>
        </p:spPr>
        <p:txBody>
          <a:bodyPr/>
          <a:lstStyle/>
          <a:p>
            <a:r>
              <a:rPr lang="pl-PL" altLang="pl-PL" sz="5400" dirty="0" smtClean="0"/>
              <a:t>Forum Komisji </a:t>
            </a:r>
            <a:br>
              <a:rPr lang="pl-PL" altLang="pl-PL" sz="5400" dirty="0" smtClean="0"/>
            </a:br>
            <a:r>
              <a:rPr lang="pl-PL" altLang="pl-PL" sz="5400" dirty="0" smtClean="0"/>
              <a:t>Dialogu Społecznego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0"/>
          </p:nvPr>
        </p:nvSpPr>
        <p:spPr>
          <a:xfrm>
            <a:off x="779378" y="4310944"/>
            <a:ext cx="7205787" cy="840929"/>
          </a:xfrm>
        </p:spPr>
        <p:txBody>
          <a:bodyPr/>
          <a:lstStyle/>
          <a:p>
            <a:r>
              <a:rPr lang="pl-PL" sz="4000" dirty="0" smtClean="0"/>
              <a:t>26 marca 2019</a:t>
            </a:r>
            <a:endParaRPr lang="pl-PL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01.03.2019 </a:t>
            </a:r>
            <a:r>
              <a:rPr lang="pl-PL" dirty="0" smtClean="0"/>
              <a:t> </a:t>
            </a:r>
            <a:r>
              <a:rPr lang="pl-PL" dirty="0"/>
              <a:t>Prezydent m.st. Warszawy podpisał zarządzenie nr 339/2019 w sprawie procedury konkursowej </a:t>
            </a:r>
            <a:r>
              <a:rPr lang="pl-PL" dirty="0" smtClean="0"/>
              <a:t>;</a:t>
            </a:r>
          </a:p>
          <a:p>
            <a:pPr algn="just"/>
            <a:endParaRPr lang="pl-PL" dirty="0"/>
          </a:p>
          <a:p>
            <a:pPr algn="just"/>
            <a:r>
              <a:rPr lang="pl-PL" dirty="0" smtClean="0"/>
              <a:t>Nowy wzór ogłoszenia znajduje się w Załączniku nr 3 (Biura) oraz w Załączniku nr 4 (Dzielnice) do ww. zarządzenia;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altLang="pl-PL" sz="2800" b="1" dirty="0">
                <a:solidFill>
                  <a:prstClr val="black"/>
                </a:solidFill>
              </a:rPr>
              <a:t>NOWY WZÓR OGŁOSZENIA KONKURSOWEGO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546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Symbol zastępczy zawartości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229967"/>
              </p:ext>
            </p:extLst>
          </p:nvPr>
        </p:nvGraphicFramePr>
        <p:xfrm>
          <a:off x="353291" y="1465117"/>
          <a:ext cx="8385464" cy="473844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385464"/>
              </a:tblGrid>
              <a:tr h="152845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Nazwa zadania konkursowego: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ZMIAN.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Konkurs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ogłaszany jest na realizację konkretnego, </a:t>
                      </a:r>
                      <a:r>
                        <a:rPr lang="pl-PL" sz="2000" u="sng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jednego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zadania konkursowego. </a:t>
                      </a:r>
                      <a:endParaRPr lang="pl-PL" sz="20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9994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Forma </a:t>
                      </a: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realizacji zadania: powierzenie lub </a:t>
                      </a:r>
                      <a:r>
                        <a:rPr lang="pl-PL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wsparcie</a:t>
                      </a:r>
                      <a:endParaRPr lang="pl-PL" sz="20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UWAGA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NOWOŚĆ !!!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Urząd nie określa jaka jest forma realizacji zadania, może jednak premiować wkład własny finansowy i niefinansowy (czyli osobowy / rzeczowy) przy ocenie oferty (patrz Protokół Oceny </a:t>
                      </a: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Oferty)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Organizacja deklaruje na poziomie oferty wkład własny finansowy i/lub niefinansowy (osobowy/rzeczowy) tym samym </a:t>
                      </a:r>
                      <a:r>
                        <a:rPr lang="pl-PL" sz="2000" u="sng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 ona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decyduje, czy będzie to powierzenie czy wsparcie.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altLang="pl-PL" sz="2800" b="1" dirty="0">
                <a:solidFill>
                  <a:prstClr val="black"/>
                </a:solidFill>
              </a:rPr>
              <a:t>NOWY WZÓR OGŁOSZENIA KONKURSOWEGO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225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altLang="pl-PL" sz="2800" b="1" dirty="0">
                <a:solidFill>
                  <a:prstClr val="black"/>
                </a:solidFill>
              </a:rPr>
              <a:t>NOWY WZÓR OGŁOSZENIA KONKURSOWEGO</a:t>
            </a:r>
            <a:endParaRPr lang="pl-PL" dirty="0"/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706734"/>
              </p:ext>
            </p:extLst>
          </p:nvPr>
        </p:nvGraphicFramePr>
        <p:xfrm>
          <a:off x="637953" y="1317331"/>
          <a:ext cx="7985052" cy="551205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985052"/>
              </a:tblGrid>
              <a:tr h="215014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Cel </a:t>
                      </a: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zadania:  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UWAGA NOWOŚĆ!!!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Nowa rubryka w ogłoszeniu konkursowym.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Urząd obowiązkowo formułuje cel zadania - organizacja dostosowuje swoją ofertę tak, aby była ona odpowiedzią na wyznaczony w ogłoszeniu cel.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Organizacja nie ma obowiązku określania w ofercie celu.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34" marR="42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826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Opis </a:t>
                      </a: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zadania: </a:t>
                      </a:r>
                      <a:endParaRPr lang="pl-PL" sz="20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ZMIAN.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Urząd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opisuje wymagania stawiane oferentom w zakresie realizacji zadania. Nie posługuje się jednym schematem opisu. Zależy on  od rodzaju zadania konkursowego.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UWAGA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NOWOŚĆ!!!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Urząd określi tu, w miarę możliwości wskaźniki, które należy osiągnąć w ramach realizacji zadania wraz z ich wartościami</a:t>
                      </a: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Wskaźniki te organizacja musi uwzględnić w ofercie.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34" marR="42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574738" y="1281797"/>
            <a:ext cx="1280101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88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401409"/>
              </p:ext>
            </p:extLst>
          </p:nvPr>
        </p:nvGraphicFramePr>
        <p:xfrm>
          <a:off x="498764" y="1326861"/>
          <a:ext cx="7751618" cy="518756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751618"/>
              </a:tblGrid>
              <a:tr h="209179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 </a:t>
                      </a:r>
                      <a:r>
                        <a:rPr lang="pl-PL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Rezultaty zadania: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UWAGA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NOWOŚĆ!!!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Nowa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rubryka w ogłoszeniu konkursowym.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Urząd określi obligatoryjne lub przykładowe rezultaty zadania publicznego. Jeżeli jednak rodzaj zadania uniemożliwia ich określenie, punkt ten zostanie usunięty z ogłoszenia.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47" marR="5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768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Wymagane </a:t>
                      </a:r>
                      <a:r>
                        <a:rPr lang="pl-PL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jest wypełnienie tabeli w pkt III.6 oferty tj. dodatkowych informacji dot. rezultatów realizacji zadania publicznego.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</a:t>
                      </a:r>
                      <a:r>
                        <a:rPr lang="pl-PL" sz="20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ZMIAN.</a:t>
                      </a:r>
                      <a:endParaRPr lang="pl-PL" sz="20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Informacja </a:t>
                      </a: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 konieczności wypełnienia tabeli III.6 oferty (tabelka: rezultat/planowany poziom osiągnięcia rezultatu/sposób monitorowania rezultatu). Punkt ten zostanie usunięty z ogłoszenia, jeśli Urząd uzna, że rodzaj zadania uniemożliwia określenie rezultatów.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47" marR="5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altLang="pl-PL" sz="2800" b="1" dirty="0">
                <a:solidFill>
                  <a:prstClr val="black"/>
                </a:solidFill>
              </a:rPr>
              <a:t>NOWY WZÓR OGŁOSZENIA KONKURSOWEGO</a:t>
            </a:r>
            <a:endParaRPr lang="pl-PL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01850" y="1597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03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152706"/>
              </p:ext>
            </p:extLst>
          </p:nvPr>
        </p:nvGraphicFramePr>
        <p:xfrm>
          <a:off x="550719" y="1246909"/>
          <a:ext cx="8104908" cy="537160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104908"/>
              </a:tblGrid>
              <a:tr h="93518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pl-PL" sz="1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Termin </a:t>
                      </a: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realizacji zadania: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</a:t>
                      </a:r>
                      <a:r>
                        <a:rPr lang="pl-PL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ZMIAN</a:t>
                      </a:r>
                      <a:endParaRPr lang="pl-PL" sz="18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Informacja od kiedy do kiedy zadanie może być realizowane.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13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Miejsce </a:t>
                      </a: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realizacji zadania: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pl-PL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ZMIAN</a:t>
                      </a:r>
                      <a:endParaRPr kumimoji="0" lang="pl-PL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Gdzie </a:t>
                      </a:r>
                      <a:r>
                        <a:rPr lang="pl-PL" sz="18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musi być realizowane zadanie publiczne przez oferenta.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003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W </a:t>
                      </a: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ramach niniejszego otwartego konkursu ofert każdy podmiot może złożyć dowolną liczbę / maksymalnie (wpisać liczbę) ofert.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pl-PL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ZMIAN</a:t>
                      </a:r>
                      <a:endParaRPr kumimoji="0" lang="pl-PL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Informacja </a:t>
                      </a:r>
                      <a:r>
                        <a:rPr lang="pl-PL" sz="18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 tym, ile jeden oferent może złożyć ofert w danym konkursie.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925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 Środki </a:t>
                      </a: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przeznaczone na realizację zadania: ……… zł</a:t>
                      </a: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BEZ ZMIAN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Kwota </a:t>
                      </a: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dotacji, o którą można się ubiegać: minimum…….. zł,* maksimum……. </a:t>
                      </a:r>
                      <a:r>
                        <a:rPr lang="pl-PL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zł*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UWAGA NOWOŚĆ !!!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Urząd nie określa już maksymalnego udziału</a:t>
                      </a:r>
                      <a:r>
                        <a:rPr lang="pl-PL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dotacji w kosztach projektu oraz udziału innych środków finansowym w stosunku do wnioskowanej kwoty dotacji.</a:t>
                      </a:r>
                      <a:r>
                        <a:rPr lang="pl-PL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Może natomiast podać minimalną i maksymalną kwotę dotacji</a:t>
                      </a:r>
                      <a:endParaRPr lang="pl-PL" sz="18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altLang="pl-PL" sz="2800" b="1" dirty="0">
                <a:solidFill>
                  <a:prstClr val="black"/>
                </a:solidFill>
              </a:rPr>
              <a:t>NOWY WZÓR OGŁOSZENIA KONKURSOWEGO</a:t>
            </a:r>
            <a:endParaRPr lang="pl-PL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24013" y="2784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66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544285" y="1281294"/>
            <a:ext cx="8490857" cy="5576706"/>
          </a:xfrm>
        </p:spPr>
        <p:txBody>
          <a:bodyPr/>
          <a:lstStyle/>
          <a:p>
            <a:pPr marL="0" indent="0">
              <a:buNone/>
            </a:pPr>
            <a:r>
              <a:rPr lang="pl-PL" sz="2800" dirty="0" err="1" smtClean="0"/>
              <a:t>KDSy</a:t>
            </a:r>
            <a:r>
              <a:rPr lang="pl-PL" sz="2800" dirty="0" smtClean="0"/>
              <a:t> </a:t>
            </a:r>
            <a:r>
              <a:rPr lang="pl-PL" sz="2800" dirty="0"/>
              <a:t>mają charakter </a:t>
            </a:r>
            <a:r>
              <a:rPr lang="pl-PL" sz="2800" u="sng" dirty="0"/>
              <a:t>opiniodawczy, inicjatywny i doradczy. </a:t>
            </a:r>
            <a:endParaRPr lang="pl-PL" sz="2800" u="sng" dirty="0" smtClean="0"/>
          </a:p>
          <a:p>
            <a:pPr marL="0" indent="0">
              <a:buNone/>
            </a:pPr>
            <a:r>
              <a:rPr lang="pl-PL" sz="2800" dirty="0" smtClean="0"/>
              <a:t>Do </a:t>
            </a:r>
            <a:r>
              <a:rPr lang="pl-PL" sz="2800" dirty="0"/>
              <a:t>ich </a:t>
            </a:r>
            <a:r>
              <a:rPr lang="pl-PL" sz="2800" dirty="0" smtClean="0"/>
              <a:t>zadań m.in. </a:t>
            </a:r>
            <a:r>
              <a:rPr lang="pl-PL" sz="2800" dirty="0"/>
              <a:t>należy: </a:t>
            </a:r>
            <a:endParaRPr lang="pl-PL" sz="2800" dirty="0" smtClean="0"/>
          </a:p>
          <a:p>
            <a:r>
              <a:rPr lang="pl-PL" sz="2800" dirty="0" smtClean="0"/>
              <a:t> </a:t>
            </a:r>
            <a:r>
              <a:rPr lang="pl-PL" sz="2800" dirty="0"/>
              <a:t>opiniowanie projektów aktów prawnych związanych z zadaniami publicznymi określonymi w § 5 ust. </a:t>
            </a:r>
            <a:r>
              <a:rPr lang="pl-PL" sz="2800" dirty="0" smtClean="0"/>
              <a:t>1 (Programu Współpracy) </a:t>
            </a:r>
            <a:r>
              <a:rPr lang="pl-PL" sz="2800" dirty="0"/>
              <a:t>oraz opiniowanie projektów ogłoszeń konkursowych; </a:t>
            </a:r>
            <a:endParaRPr lang="pl-PL" sz="2800" dirty="0" smtClean="0"/>
          </a:p>
          <a:p>
            <a:r>
              <a:rPr lang="pl-PL" sz="2800" dirty="0" smtClean="0"/>
              <a:t> </a:t>
            </a:r>
            <a:r>
              <a:rPr lang="pl-PL" sz="2800" dirty="0"/>
              <a:t>delegowanie przedstawicieli organizacji pozarządowych do udziału w komisjach konkursowych rozpatrujących oferty o przyznanie dotacji oraz do zespołów opiniujących oferty składane w ramach procedury </a:t>
            </a:r>
            <a:r>
              <a:rPr lang="pl-PL" sz="2800" dirty="0" err="1" smtClean="0"/>
              <a:t>małograntowej</a:t>
            </a:r>
            <a:r>
              <a:rPr lang="pl-PL" sz="2800" dirty="0"/>
              <a:t>.</a:t>
            </a:r>
            <a:r>
              <a:rPr lang="pl-PL" sz="2800" dirty="0" smtClean="0"/>
              <a:t> </a:t>
            </a: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800" b="1" dirty="0" smtClean="0"/>
              <a:t>ZADANIA </a:t>
            </a:r>
            <a:r>
              <a:rPr lang="pl-PL" sz="2800" b="1" dirty="0" err="1" smtClean="0"/>
              <a:t>KDSów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233501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tekstu 4"/>
          <p:cNvSpPr>
            <a:spLocks noGrp="1"/>
          </p:cNvSpPr>
          <p:nvPr>
            <p:ph type="body" sz="quarter" idx="10"/>
          </p:nvPr>
        </p:nvSpPr>
        <p:spPr>
          <a:xfrm>
            <a:off x="169068" y="188913"/>
            <a:ext cx="8786813" cy="6480175"/>
          </a:xfrm>
          <a:solidFill>
            <a:srgbClr val="FFC032"/>
          </a:solidFill>
          <a:ln>
            <a:solidFill>
              <a:srgbClr val="FFC032"/>
            </a:solidFill>
          </a:ln>
        </p:spPr>
        <p:txBody>
          <a:bodyPr/>
          <a:lstStyle/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  <a:p>
            <a:endParaRPr lang="pl-PL" altLang="pl-PL" dirty="0" smtClean="0"/>
          </a:p>
        </p:txBody>
      </p:sp>
      <p:pic>
        <p:nvPicPr>
          <p:cNvPr id="17412" name="Obraz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33"/>
          <a:stretch/>
        </p:blipFill>
        <p:spPr bwMode="auto">
          <a:xfrm>
            <a:off x="1035050" y="1487489"/>
            <a:ext cx="1835150" cy="189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Obraz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44"/>
          <a:stretch/>
        </p:blipFill>
        <p:spPr bwMode="auto">
          <a:xfrm>
            <a:off x="2419817" y="4116387"/>
            <a:ext cx="1838325" cy="1883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Obraz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44"/>
          <a:stretch/>
        </p:blipFill>
        <p:spPr bwMode="auto">
          <a:xfrm>
            <a:off x="3654425" y="1487488"/>
            <a:ext cx="1835150" cy="1874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Obraz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44"/>
          <a:stretch/>
        </p:blipFill>
        <p:spPr bwMode="auto">
          <a:xfrm>
            <a:off x="6275387" y="1495109"/>
            <a:ext cx="1836738" cy="188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az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33"/>
          <a:stretch/>
        </p:blipFill>
        <p:spPr bwMode="auto">
          <a:xfrm>
            <a:off x="5037597" y="4095303"/>
            <a:ext cx="1838325" cy="189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972457" y="3337365"/>
            <a:ext cx="1960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 smtClean="0">
                <a:latin typeface="+mn-lt"/>
              </a:rPr>
              <a:t>Indywidualne konsultacje i porady</a:t>
            </a:r>
            <a:endParaRPr lang="pl-PL" sz="1600" b="1" dirty="0">
              <a:latin typeface="+mn-lt"/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3582306" y="3378927"/>
            <a:ext cx="1960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 smtClean="0">
                <a:latin typeface="+mn-lt"/>
              </a:rPr>
              <a:t>Seminaria i </a:t>
            </a:r>
          </a:p>
          <a:p>
            <a:pPr algn="ctr"/>
            <a:r>
              <a:rPr lang="pl-PL" sz="1600" b="1" dirty="0" smtClean="0">
                <a:latin typeface="+mn-lt"/>
              </a:rPr>
              <a:t>szkolenia</a:t>
            </a:r>
            <a:endParaRPr lang="pl-PL" sz="1600" b="1" dirty="0">
              <a:latin typeface="+mn-lt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4980902" y="6000206"/>
            <a:ext cx="1960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 smtClean="0">
                <a:latin typeface="+mn-lt"/>
              </a:rPr>
              <a:t>Cykle </a:t>
            </a:r>
          </a:p>
          <a:p>
            <a:pPr algn="ctr"/>
            <a:r>
              <a:rPr lang="pl-PL" sz="1600" b="1" dirty="0" smtClean="0">
                <a:latin typeface="+mn-lt"/>
              </a:rPr>
              <a:t>edukacyjne</a:t>
            </a:r>
            <a:endParaRPr lang="pl-PL" sz="1600" b="1" dirty="0">
              <a:latin typeface="+mn-lt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2358811" y="5986741"/>
            <a:ext cx="1960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 smtClean="0">
                <a:latin typeface="+mn-lt"/>
              </a:rPr>
              <a:t>Serwis </a:t>
            </a:r>
          </a:p>
          <a:p>
            <a:pPr algn="ctr"/>
            <a:r>
              <a:rPr lang="pl-PL" sz="1600" b="1" dirty="0">
                <a:latin typeface="+mn-lt"/>
              </a:rPr>
              <a:t>w</a:t>
            </a:r>
            <a:r>
              <a:rPr lang="pl-PL" sz="1600" b="1" dirty="0" smtClean="0">
                <a:latin typeface="+mn-lt"/>
              </a:rPr>
              <a:t>arszawa.ngo.pl</a:t>
            </a:r>
            <a:endParaRPr lang="pl-PL" sz="1600" b="1" dirty="0">
              <a:latin typeface="+mn-lt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6275387" y="3391990"/>
            <a:ext cx="1960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 smtClean="0">
                <a:latin typeface="+mn-lt"/>
              </a:rPr>
              <a:t>Sale na działania i miejsca do pracy</a:t>
            </a:r>
            <a:endParaRPr lang="pl-PL" sz="1600" b="1" dirty="0">
              <a:latin typeface="+mn-lt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1835514" y="338273"/>
            <a:ext cx="7120368" cy="781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Tytuł 1"/>
          <p:cNvSpPr txBox="1">
            <a:spLocks/>
          </p:cNvSpPr>
          <p:nvPr/>
        </p:nvSpPr>
        <p:spPr>
          <a:xfrm>
            <a:off x="1835513" y="338273"/>
            <a:ext cx="7308487" cy="781050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alibri" pitchFamily="34" charset="0"/>
                <a:cs typeface="Calibri" panose="020F0502020204030204" pitchFamily="34" charset="0"/>
              </a:rPr>
              <a:t>Oferta SCWO</a:t>
            </a:r>
          </a:p>
        </p:txBody>
      </p:sp>
    </p:spTree>
    <p:extLst>
      <p:ext uri="{BB962C8B-B14F-4D97-AF65-F5344CB8AC3E}">
        <p14:creationId xmlns:p14="http://schemas.microsoft.com/office/powerpoint/2010/main" val="104264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WO_Prezentacja_Szkolenia-seminaria_20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horz" wrap="squar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algn="l">
          <a:defRPr sz="3200" dirty="0" smtClean="0">
            <a:latin typeface="Calibri" pitchFamily="34" charset="0"/>
            <a:ea typeface="Fira Sans" pitchFamily="34" charset="0"/>
            <a:cs typeface="Calibri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CWO_Prezentacja_Szkolenia-seminaria_2019" id="{3C22CDF4-7954-4537-947C-2D3F4F483702}" vid="{90EE591D-50B9-4214-AEAF-E936888476EF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PODSTAWOWY_SCWO_Prezentacja_Seminaria-szkolenia_Szablon_2019</Template>
  <TotalTime>190</TotalTime>
  <Words>504</Words>
  <Application>Microsoft Office PowerPoint</Application>
  <PresentationFormat>Pokaz na ekranie (4:3)</PresentationFormat>
  <Paragraphs>90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Fira Sans</vt:lpstr>
      <vt:lpstr>Times New Roman</vt:lpstr>
      <vt:lpstr>SCWO_Prezentacja_Szkolenia-seminaria_2019</vt:lpstr>
      <vt:lpstr>Prezentacja programu PowerPoint</vt:lpstr>
      <vt:lpstr>Forum Komisji  Dialogu Społecznego</vt:lpstr>
      <vt:lpstr>NOWY WZÓR OGŁOSZENIA KONKURSOWEGO</vt:lpstr>
      <vt:lpstr>NOWY WZÓR OGŁOSZENIA KONKURSOWEGO</vt:lpstr>
      <vt:lpstr>NOWY WZÓR OGŁOSZENIA KONKURSOWEGO</vt:lpstr>
      <vt:lpstr>NOWY WZÓR OGŁOSZENIA KONKURSOWEGO</vt:lpstr>
      <vt:lpstr>NOWY WZÓR OGŁOSZENIA KONKURSOWEGO</vt:lpstr>
      <vt:lpstr>ZADANIA KDSów</vt:lpstr>
      <vt:lpstr>Prezentacja programu PowerPoint</vt:lpstr>
      <vt:lpstr>Skorzystaj z oferty SCWO</vt:lpstr>
      <vt:lpstr>Prezentacja programu PowerPoint</vt:lpstr>
    </vt:vector>
  </TitlesOfParts>
  <Company>Stowarzyszenie Klon/Jawor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Natalia Klorek</dc:creator>
  <cp:lastModifiedBy>Magda Dobranowska - Wittels</cp:lastModifiedBy>
  <cp:revision>13</cp:revision>
  <dcterms:created xsi:type="dcterms:W3CDTF">2019-03-21T09:01:13Z</dcterms:created>
  <dcterms:modified xsi:type="dcterms:W3CDTF">2019-03-27T13:21:55Z</dcterms:modified>
</cp:coreProperties>
</file>