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8" r:id="rId2"/>
    <p:sldMasterId id="2147483694" r:id="rId3"/>
  </p:sldMasterIdLst>
  <p:notesMasterIdLst>
    <p:notesMasterId r:id="rId10"/>
  </p:notesMasterIdLst>
  <p:sldIdLst>
    <p:sldId id="293" r:id="rId4"/>
    <p:sldId id="292" r:id="rId5"/>
    <p:sldId id="289" r:id="rId6"/>
    <p:sldId id="291" r:id="rId7"/>
    <p:sldId id="290" r:id="rId8"/>
    <p:sldId id="294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9718"/>
    <a:srgbClr val="838484"/>
    <a:srgbClr val="780F0F"/>
    <a:srgbClr val="A01414"/>
    <a:srgbClr val="C00000"/>
    <a:srgbClr val="96C920"/>
    <a:srgbClr val="FF971B"/>
    <a:srgbClr val="BC8585"/>
    <a:srgbClr val="8D1010"/>
    <a:srgbClr val="780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76" autoAdjust="0"/>
    <p:restoredTop sz="94660"/>
  </p:normalViewPr>
  <p:slideViewPr>
    <p:cSldViewPr snapToGrid="0">
      <p:cViewPr>
        <p:scale>
          <a:sx n="80" d="100"/>
          <a:sy n="80" d="100"/>
        </p:scale>
        <p:origin x="732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441233079440302E-2"/>
          <c:y val="0.29214848428516982"/>
          <c:w val="0.87231677844216682"/>
          <c:h val="0.3337034235895189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</c:f>
              <c:numCache>
                <c:formatCode>0</c:formatCode>
                <c:ptCount val="1"/>
              </c:numCache>
            </c:numRef>
          </c:cat>
          <c:val>
            <c:numRef>
              <c:f>Arkusz1!$B$2</c:f>
              <c:numCache>
                <c:formatCode>0</c:formatCode>
                <c:ptCount val="1"/>
                <c:pt idx="0">
                  <c:v>50.9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7-4046-BDAA-43E1A0242E9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</c:f>
              <c:numCache>
                <c:formatCode>0</c:formatCode>
                <c:ptCount val="1"/>
              </c:numCache>
            </c:numRef>
          </c:cat>
          <c:val>
            <c:numRef>
              <c:f>Arkusz1!$C$2</c:f>
              <c:numCache>
                <c:formatCode>0</c:formatCode>
                <c:ptCount val="1"/>
                <c:pt idx="0">
                  <c:v>32.6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77-4046-BDAA-43E1A0242E9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A0141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</c:f>
              <c:numCache>
                <c:formatCode>0</c:formatCode>
                <c:ptCount val="1"/>
              </c:numCache>
            </c:numRef>
          </c:cat>
          <c:val>
            <c:numRef>
              <c:f>Arkusz1!$D$2</c:f>
              <c:numCache>
                <c:formatCode>0</c:formatCode>
                <c:ptCount val="1"/>
                <c:pt idx="0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77-4046-BDAA-43E1A0242E9D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 zdecydowanie nie</c:v>
                </c:pt>
              </c:strCache>
            </c:strRef>
          </c:tx>
          <c:spPr>
            <a:solidFill>
              <a:srgbClr val="780F0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</c:f>
              <c:numCache>
                <c:formatCode>0</c:formatCode>
                <c:ptCount val="1"/>
              </c:numCache>
            </c:numRef>
          </c:cat>
          <c:val>
            <c:numRef>
              <c:f>Arkusz1!$E$2</c:f>
              <c:numCache>
                <c:formatCode>0</c:formatCode>
                <c:ptCount val="1"/>
                <c:pt idx="0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79-4416-ABFF-807E780A08AA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 nie wiem/trudno powiedzieć</c:v>
                </c:pt>
              </c:strCache>
            </c:strRef>
          </c:tx>
          <c:spPr>
            <a:solidFill>
              <a:srgbClr val="83848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</c:f>
              <c:numCache>
                <c:formatCode>0</c:formatCode>
                <c:ptCount val="1"/>
              </c:numCache>
            </c:numRef>
          </c:cat>
          <c:val>
            <c:numRef>
              <c:f>Arkusz1!$F$2</c:f>
              <c:numCache>
                <c:formatCode>0</c:formatCode>
                <c:ptCount val="1"/>
                <c:pt idx="0">
                  <c:v>9.7000000000000011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79-4416-ABFF-807E780A0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100"/>
        <c:axId val="553685984"/>
        <c:axId val="553697136"/>
      </c:barChart>
      <c:catAx>
        <c:axId val="553685984"/>
        <c:scaling>
          <c:orientation val="maxMin"/>
        </c:scaling>
        <c:delete val="1"/>
        <c:axPos val="l"/>
        <c:numFmt formatCode="0" sourceLinked="1"/>
        <c:majorTickMark val="none"/>
        <c:minorTickMark val="none"/>
        <c:tickLblPos val="nextTo"/>
        <c:crossAx val="553697136"/>
        <c:crosses val="autoZero"/>
        <c:auto val="1"/>
        <c:lblAlgn val="ctr"/>
        <c:lblOffset val="100"/>
        <c:noMultiLvlLbl val="0"/>
      </c:catAx>
      <c:valAx>
        <c:axId val="553697136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5368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490024433727855"/>
          <c:y val="0.72454250138571652"/>
          <c:w val="0.76180809586119103"/>
          <c:h val="0.151485751100721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250950490883998"/>
          <c:y val="4.6900046775210973E-2"/>
          <c:w val="0.57716535445169925"/>
          <c:h val="0.8807960685540762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Arkusz1!$A$2:$A$21</c:f>
              <c:strCache>
                <c:ptCount val="20"/>
                <c:pt idx="0">
                  <c:v>Mężczyzna</c:v>
                </c:pt>
                <c:pt idx="1">
                  <c:v>Kobieta</c:v>
                </c:pt>
                <c:pt idx="3">
                  <c:v>18-24</c:v>
                </c:pt>
                <c:pt idx="4">
                  <c:v>25-29</c:v>
                </c:pt>
                <c:pt idx="5">
                  <c:v>30-39</c:v>
                </c:pt>
                <c:pt idx="6">
                  <c:v>40-49</c:v>
                </c:pt>
                <c:pt idx="7">
                  <c:v>50-59</c:v>
                </c:pt>
                <c:pt idx="8">
                  <c:v>60+</c:v>
                </c:pt>
                <c:pt idx="10">
                  <c:v>Podstawowe / niepełne podstawowe</c:v>
                </c:pt>
                <c:pt idx="11">
                  <c:v>Zasadnicze zawodowe </c:v>
                </c:pt>
                <c:pt idx="12">
                  <c:v>Średnie ukończone, pomaturalne</c:v>
                </c:pt>
                <c:pt idx="13">
                  <c:v>Wyższe ukończone</c:v>
                </c:pt>
                <c:pt idx="15">
                  <c:v>wieś</c:v>
                </c:pt>
                <c:pt idx="16">
                  <c:v>miasto do 20 tys.</c:v>
                </c:pt>
                <c:pt idx="17">
                  <c:v>miasto powyżej 20-100 tys.</c:v>
                </c:pt>
                <c:pt idx="18">
                  <c:v>miasto powyżej 100-500 tys.</c:v>
                </c:pt>
                <c:pt idx="19">
                  <c:v>miasto pow. 500 tys.</c:v>
                </c:pt>
              </c:strCache>
            </c:strRef>
          </c:cat>
          <c:val>
            <c:numRef>
              <c:f>Arkusz1!$B$2:$B$21</c:f>
              <c:numCache>
                <c:formatCode>0</c:formatCode>
                <c:ptCount val="20"/>
                <c:pt idx="0">
                  <c:v>47.418738049713191</c:v>
                </c:pt>
                <c:pt idx="1">
                  <c:v>54.716981132075468</c:v>
                </c:pt>
                <c:pt idx="3">
                  <c:v>32.20338983050847</c:v>
                </c:pt>
                <c:pt idx="4">
                  <c:v>45.333333333333329</c:v>
                </c:pt>
                <c:pt idx="5">
                  <c:v>37.790697674418603</c:v>
                </c:pt>
                <c:pt idx="6">
                  <c:v>52.205882352941181</c:v>
                </c:pt>
                <c:pt idx="7">
                  <c:v>61.875</c:v>
                </c:pt>
                <c:pt idx="8">
                  <c:v>59.587020648967545</c:v>
                </c:pt>
                <c:pt idx="10">
                  <c:v>48.717948717948715</c:v>
                </c:pt>
                <c:pt idx="11">
                  <c:v>50.952380952380949</c:v>
                </c:pt>
                <c:pt idx="12">
                  <c:v>50.465116279069768</c:v>
                </c:pt>
                <c:pt idx="13">
                  <c:v>52.12765957446809</c:v>
                </c:pt>
                <c:pt idx="15">
                  <c:v>43.518518518518519</c:v>
                </c:pt>
                <c:pt idx="16">
                  <c:v>51.754385964912288</c:v>
                </c:pt>
                <c:pt idx="17">
                  <c:v>56.053811659192817</c:v>
                </c:pt>
                <c:pt idx="18">
                  <c:v>54.54545454545454</c:v>
                </c:pt>
                <c:pt idx="19">
                  <c:v>53.987730061349694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7-4046-BDAA-43E1A0242E9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Arkusz1!$A$2:$A$21</c:f>
              <c:strCache>
                <c:ptCount val="20"/>
                <c:pt idx="0">
                  <c:v>Mężczyzna</c:v>
                </c:pt>
                <c:pt idx="1">
                  <c:v>Kobieta</c:v>
                </c:pt>
                <c:pt idx="3">
                  <c:v>18-24</c:v>
                </c:pt>
                <c:pt idx="4">
                  <c:v>25-29</c:v>
                </c:pt>
                <c:pt idx="5">
                  <c:v>30-39</c:v>
                </c:pt>
                <c:pt idx="6">
                  <c:v>40-49</c:v>
                </c:pt>
                <c:pt idx="7">
                  <c:v>50-59</c:v>
                </c:pt>
                <c:pt idx="8">
                  <c:v>60+</c:v>
                </c:pt>
                <c:pt idx="10">
                  <c:v>Podstawowe / niepełne podstawowe</c:v>
                </c:pt>
                <c:pt idx="11">
                  <c:v>Zasadnicze zawodowe </c:v>
                </c:pt>
                <c:pt idx="12">
                  <c:v>Średnie ukończone, pomaturalne</c:v>
                </c:pt>
                <c:pt idx="13">
                  <c:v>Wyższe ukończone</c:v>
                </c:pt>
                <c:pt idx="15">
                  <c:v>wieś</c:v>
                </c:pt>
                <c:pt idx="16">
                  <c:v>miasto do 20 tys.</c:v>
                </c:pt>
                <c:pt idx="17">
                  <c:v>miasto powyżej 20-100 tys.</c:v>
                </c:pt>
                <c:pt idx="18">
                  <c:v>miasto powyżej 100-500 tys.</c:v>
                </c:pt>
                <c:pt idx="19">
                  <c:v>miasto pow. 500 tys.</c:v>
                </c:pt>
              </c:strCache>
            </c:strRef>
          </c:cat>
          <c:val>
            <c:numRef>
              <c:f>Arkusz1!$C$2:$C$21</c:f>
              <c:numCache>
                <c:formatCode>0</c:formatCode>
                <c:ptCount val="20"/>
                <c:pt idx="0">
                  <c:v>32.695984703632888</c:v>
                </c:pt>
                <c:pt idx="1">
                  <c:v>32.494758909853246</c:v>
                </c:pt>
                <c:pt idx="3">
                  <c:v>53.389830508474581</c:v>
                </c:pt>
                <c:pt idx="4">
                  <c:v>37.333333333333336</c:v>
                </c:pt>
                <c:pt idx="5">
                  <c:v>38.953488372093027</c:v>
                </c:pt>
                <c:pt idx="6">
                  <c:v>34.558823529411761</c:v>
                </c:pt>
                <c:pt idx="7">
                  <c:v>23.75</c:v>
                </c:pt>
                <c:pt idx="8">
                  <c:v>24.483775811209441</c:v>
                </c:pt>
                <c:pt idx="10">
                  <c:v>37.179487179487182</c:v>
                </c:pt>
                <c:pt idx="11">
                  <c:v>34.761904761904759</c:v>
                </c:pt>
                <c:pt idx="12">
                  <c:v>33.255813953488371</c:v>
                </c:pt>
                <c:pt idx="13">
                  <c:v>28.723404255319153</c:v>
                </c:pt>
                <c:pt idx="15">
                  <c:v>38.580246913580247</c:v>
                </c:pt>
                <c:pt idx="16">
                  <c:v>36.84210526315789</c:v>
                </c:pt>
                <c:pt idx="17">
                  <c:v>29.147982062780269</c:v>
                </c:pt>
                <c:pt idx="18">
                  <c:v>31.25</c:v>
                </c:pt>
                <c:pt idx="19">
                  <c:v>23.926380368098162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77-4046-BDAA-43E1A0242E9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A0141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Arkusz1!$A$2:$A$21</c:f>
              <c:strCache>
                <c:ptCount val="20"/>
                <c:pt idx="0">
                  <c:v>Mężczyzna</c:v>
                </c:pt>
                <c:pt idx="1">
                  <c:v>Kobieta</c:v>
                </c:pt>
                <c:pt idx="3">
                  <c:v>18-24</c:v>
                </c:pt>
                <c:pt idx="4">
                  <c:v>25-29</c:v>
                </c:pt>
                <c:pt idx="5">
                  <c:v>30-39</c:v>
                </c:pt>
                <c:pt idx="6">
                  <c:v>40-49</c:v>
                </c:pt>
                <c:pt idx="7">
                  <c:v>50-59</c:v>
                </c:pt>
                <c:pt idx="8">
                  <c:v>60+</c:v>
                </c:pt>
                <c:pt idx="10">
                  <c:v>Podstawowe / niepełne podstawowe</c:v>
                </c:pt>
                <c:pt idx="11">
                  <c:v>Zasadnicze zawodowe </c:v>
                </c:pt>
                <c:pt idx="12">
                  <c:v>Średnie ukończone, pomaturalne</c:v>
                </c:pt>
                <c:pt idx="13">
                  <c:v>Wyższe ukończone</c:v>
                </c:pt>
                <c:pt idx="15">
                  <c:v>wieś</c:v>
                </c:pt>
                <c:pt idx="16">
                  <c:v>miasto do 20 tys.</c:v>
                </c:pt>
                <c:pt idx="17">
                  <c:v>miasto powyżej 20-100 tys.</c:v>
                </c:pt>
                <c:pt idx="18">
                  <c:v>miasto powyżej 100-500 tys.</c:v>
                </c:pt>
                <c:pt idx="19">
                  <c:v>miasto pow. 500 tys.</c:v>
                </c:pt>
              </c:strCache>
            </c:strRef>
          </c:cat>
          <c:val>
            <c:numRef>
              <c:f>Arkusz1!$D$2:$D$21</c:f>
              <c:numCache>
                <c:formatCode>0</c:formatCode>
                <c:ptCount val="20"/>
                <c:pt idx="0">
                  <c:v>4.5889101338432123</c:v>
                </c:pt>
                <c:pt idx="1">
                  <c:v>4.4025157232704402</c:v>
                </c:pt>
                <c:pt idx="3">
                  <c:v>5.0847457627118651</c:v>
                </c:pt>
                <c:pt idx="4">
                  <c:v>6.666666666666667</c:v>
                </c:pt>
                <c:pt idx="5">
                  <c:v>5.2325581395348841</c:v>
                </c:pt>
                <c:pt idx="6">
                  <c:v>2.9411764705882351</c:v>
                </c:pt>
                <c:pt idx="7">
                  <c:v>4.375</c:v>
                </c:pt>
                <c:pt idx="8">
                  <c:v>4.1297935103244834</c:v>
                </c:pt>
                <c:pt idx="10">
                  <c:v>2.5641025641025639</c:v>
                </c:pt>
                <c:pt idx="11">
                  <c:v>2.8571428571428572</c:v>
                </c:pt>
                <c:pt idx="12">
                  <c:v>4.6511627906976747</c:v>
                </c:pt>
                <c:pt idx="13">
                  <c:v>6.0283687943262407</c:v>
                </c:pt>
                <c:pt idx="15">
                  <c:v>4.6296296296296298</c:v>
                </c:pt>
                <c:pt idx="16">
                  <c:v>2.6315789473684208</c:v>
                </c:pt>
                <c:pt idx="17">
                  <c:v>4.0358744394618835</c:v>
                </c:pt>
                <c:pt idx="18">
                  <c:v>3.4090909090909087</c:v>
                </c:pt>
                <c:pt idx="19">
                  <c:v>7.3619631901840492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77-4046-BDAA-43E1A0242E9D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 zdecydowanie nie</c:v>
                </c:pt>
              </c:strCache>
            </c:strRef>
          </c:tx>
          <c:spPr>
            <a:solidFill>
              <a:srgbClr val="780F0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Arkusz1!$A$2:$A$21</c:f>
              <c:strCache>
                <c:ptCount val="20"/>
                <c:pt idx="0">
                  <c:v>Mężczyzna</c:v>
                </c:pt>
                <c:pt idx="1">
                  <c:v>Kobieta</c:v>
                </c:pt>
                <c:pt idx="3">
                  <c:v>18-24</c:v>
                </c:pt>
                <c:pt idx="4">
                  <c:v>25-29</c:v>
                </c:pt>
                <c:pt idx="5">
                  <c:v>30-39</c:v>
                </c:pt>
                <c:pt idx="6">
                  <c:v>40-49</c:v>
                </c:pt>
                <c:pt idx="7">
                  <c:v>50-59</c:v>
                </c:pt>
                <c:pt idx="8">
                  <c:v>60+</c:v>
                </c:pt>
                <c:pt idx="10">
                  <c:v>Podstawowe / niepełne podstawowe</c:v>
                </c:pt>
                <c:pt idx="11">
                  <c:v>Zasadnicze zawodowe </c:v>
                </c:pt>
                <c:pt idx="12">
                  <c:v>Średnie ukończone, pomaturalne</c:v>
                </c:pt>
                <c:pt idx="13">
                  <c:v>Wyższe ukończone</c:v>
                </c:pt>
                <c:pt idx="15">
                  <c:v>wieś</c:v>
                </c:pt>
                <c:pt idx="16">
                  <c:v>miasto do 20 tys.</c:v>
                </c:pt>
                <c:pt idx="17">
                  <c:v>miasto powyżej 20-100 tys.</c:v>
                </c:pt>
                <c:pt idx="18">
                  <c:v>miasto powyżej 100-500 tys.</c:v>
                </c:pt>
                <c:pt idx="19">
                  <c:v>miasto pow. 500 tys.</c:v>
                </c:pt>
              </c:strCache>
            </c:strRef>
          </c:cat>
          <c:val>
            <c:numRef>
              <c:f>Arkusz1!$E$2:$E$21</c:f>
              <c:numCache>
                <c:formatCode>0</c:formatCode>
                <c:ptCount val="20"/>
                <c:pt idx="0">
                  <c:v>3.6328871892925432</c:v>
                </c:pt>
                <c:pt idx="1">
                  <c:v>0.83857442348008393</c:v>
                </c:pt>
                <c:pt idx="3">
                  <c:v>2.5423728813559325</c:v>
                </c:pt>
                <c:pt idx="4">
                  <c:v>1.3333333333333335</c:v>
                </c:pt>
                <c:pt idx="5">
                  <c:v>1.1627906976744187</c:v>
                </c:pt>
                <c:pt idx="6">
                  <c:v>3.6764705882352944</c:v>
                </c:pt>
                <c:pt idx="7">
                  <c:v>1.875</c:v>
                </c:pt>
                <c:pt idx="8">
                  <c:v>2.6548672566371683</c:v>
                </c:pt>
                <c:pt idx="10">
                  <c:v>1.2820512820512819</c:v>
                </c:pt>
                <c:pt idx="11">
                  <c:v>0.47619047619047622</c:v>
                </c:pt>
                <c:pt idx="12">
                  <c:v>3.0232558139534884</c:v>
                </c:pt>
                <c:pt idx="13">
                  <c:v>2.8368794326241136</c:v>
                </c:pt>
                <c:pt idx="15">
                  <c:v>0.30864197530864196</c:v>
                </c:pt>
                <c:pt idx="16">
                  <c:v>2.6315789473684208</c:v>
                </c:pt>
                <c:pt idx="17">
                  <c:v>3.5874439461883409</c:v>
                </c:pt>
                <c:pt idx="18">
                  <c:v>1.7045454545454544</c:v>
                </c:pt>
                <c:pt idx="19">
                  <c:v>4.9079754601226995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79-4416-ABFF-807E780A08AA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 nie wiem/trudno powiedzieć</c:v>
                </c:pt>
              </c:strCache>
            </c:strRef>
          </c:tx>
          <c:spPr>
            <a:solidFill>
              <a:srgbClr val="83848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Arkusz1!$A$2:$A$21</c:f>
              <c:strCache>
                <c:ptCount val="20"/>
                <c:pt idx="0">
                  <c:v>Mężczyzna</c:v>
                </c:pt>
                <c:pt idx="1">
                  <c:v>Kobieta</c:v>
                </c:pt>
                <c:pt idx="3">
                  <c:v>18-24</c:v>
                </c:pt>
                <c:pt idx="4">
                  <c:v>25-29</c:v>
                </c:pt>
                <c:pt idx="5">
                  <c:v>30-39</c:v>
                </c:pt>
                <c:pt idx="6">
                  <c:v>40-49</c:v>
                </c:pt>
                <c:pt idx="7">
                  <c:v>50-59</c:v>
                </c:pt>
                <c:pt idx="8">
                  <c:v>60+</c:v>
                </c:pt>
                <c:pt idx="10">
                  <c:v>Podstawowe / niepełne podstawowe</c:v>
                </c:pt>
                <c:pt idx="11">
                  <c:v>Zasadnicze zawodowe </c:v>
                </c:pt>
                <c:pt idx="12">
                  <c:v>Średnie ukończone, pomaturalne</c:v>
                </c:pt>
                <c:pt idx="13">
                  <c:v>Wyższe ukończone</c:v>
                </c:pt>
                <c:pt idx="15">
                  <c:v>wieś</c:v>
                </c:pt>
                <c:pt idx="16">
                  <c:v>miasto do 20 tys.</c:v>
                </c:pt>
                <c:pt idx="17">
                  <c:v>miasto powyżej 20-100 tys.</c:v>
                </c:pt>
                <c:pt idx="18">
                  <c:v>miasto powyżej 100-500 tys.</c:v>
                </c:pt>
                <c:pt idx="19">
                  <c:v>miasto pow. 500 tys.</c:v>
                </c:pt>
              </c:strCache>
            </c:strRef>
          </c:cat>
          <c:val>
            <c:numRef>
              <c:f>Arkusz1!$F$2:$F$21</c:f>
              <c:numCache>
                <c:formatCode>0</c:formatCode>
                <c:ptCount val="20"/>
                <c:pt idx="0">
                  <c:v>11.663479923518166</c:v>
                </c:pt>
                <c:pt idx="1">
                  <c:v>7.5471698113207548</c:v>
                </c:pt>
                <c:pt idx="3">
                  <c:v>6.7796610169491522</c:v>
                </c:pt>
                <c:pt idx="4">
                  <c:v>9.3333333333333339</c:v>
                </c:pt>
                <c:pt idx="5">
                  <c:v>16.86046511627907</c:v>
                </c:pt>
                <c:pt idx="6">
                  <c:v>6.6176470588235299</c:v>
                </c:pt>
                <c:pt idx="7">
                  <c:v>8.125</c:v>
                </c:pt>
                <c:pt idx="8">
                  <c:v>9.1445427728613566</c:v>
                </c:pt>
                <c:pt idx="10">
                  <c:v>10.256410256410255</c:v>
                </c:pt>
                <c:pt idx="11">
                  <c:v>10.952380952380953</c:v>
                </c:pt>
                <c:pt idx="12">
                  <c:v>8.6046511627906987</c:v>
                </c:pt>
                <c:pt idx="13">
                  <c:v>10.283687943262411</c:v>
                </c:pt>
                <c:pt idx="15">
                  <c:v>12.962962962962962</c:v>
                </c:pt>
                <c:pt idx="16">
                  <c:v>6.140350877192982</c:v>
                </c:pt>
                <c:pt idx="17">
                  <c:v>7.1748878923766819</c:v>
                </c:pt>
                <c:pt idx="18">
                  <c:v>9.0909090909090917</c:v>
                </c:pt>
                <c:pt idx="19">
                  <c:v>9.8159509202453989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79-4416-ABFF-807E780A0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100"/>
        <c:axId val="553685984"/>
        <c:axId val="553697136"/>
      </c:barChart>
      <c:catAx>
        <c:axId val="553685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53697136"/>
        <c:crosses val="autoZero"/>
        <c:auto val="1"/>
        <c:lblAlgn val="ctr"/>
        <c:lblOffset val="100"/>
        <c:noMultiLvlLbl val="0"/>
      </c:catAx>
      <c:valAx>
        <c:axId val="553697136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53685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181445837290796E-2"/>
          <c:y val="0.13336927451927624"/>
          <c:w val="0.51437179475183881"/>
          <c:h val="0.64340433585170653"/>
        </c:manualLayout>
      </c:layout>
      <c:doughnut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dPt>
            <c:idx val="0"/>
            <c:bubble3D val="0"/>
            <c:spPr>
              <a:solidFill>
                <a:srgbClr val="719718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B7C7-4CFA-B14F-708DB469E145}"/>
              </c:ext>
            </c:extLst>
          </c:dPt>
          <c:dPt>
            <c:idx val="1"/>
            <c:bubble3D val="0"/>
            <c:spPr>
              <a:solidFill>
                <a:srgbClr val="96C92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B7C7-4CFA-B14F-708DB469E145}"/>
              </c:ext>
            </c:extLst>
          </c:dPt>
          <c:dPt>
            <c:idx val="2"/>
            <c:bubble3D val="0"/>
            <c:spPr>
              <a:solidFill>
                <a:srgbClr val="A01414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B7C7-4CFA-B14F-708DB469E145}"/>
              </c:ext>
            </c:extLst>
          </c:dPt>
          <c:dPt>
            <c:idx val="3"/>
            <c:bubble3D val="0"/>
            <c:spPr>
              <a:solidFill>
                <a:srgbClr val="780F0F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B7C7-4CFA-B14F-708DB469E145}"/>
              </c:ext>
            </c:extLst>
          </c:dPt>
          <c:dPt>
            <c:idx val="4"/>
            <c:bubble3D val="0"/>
            <c:spPr>
              <a:solidFill>
                <a:srgbClr val="838484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8-364A-4C37-8EF2-0BC8CEC46AE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5"/>
                <c:pt idx="0">
                  <c:v>zdecydowanie tak</c:v>
                </c:pt>
                <c:pt idx="1">
                  <c:v>raczej tak</c:v>
                </c:pt>
                <c:pt idx="2">
                  <c:v>raczej nie</c:v>
                </c:pt>
                <c:pt idx="3">
                  <c:v>zdecydowanie nie</c:v>
                </c:pt>
                <c:pt idx="4">
                  <c:v>nie wiem/trudno powiedzieć</c:v>
                </c:pt>
              </c:strCache>
            </c:strRef>
          </c:cat>
          <c:val>
            <c:numRef>
              <c:f>Arkusz1!$B$2:$B$6</c:f>
              <c:numCache>
                <c:formatCode>0</c:formatCode>
                <c:ptCount val="5"/>
                <c:pt idx="0">
                  <c:v>50.9</c:v>
                </c:pt>
                <c:pt idx="1">
                  <c:v>32.6</c:v>
                </c:pt>
                <c:pt idx="2">
                  <c:v>4.5</c:v>
                </c:pt>
                <c:pt idx="3">
                  <c:v>2.2999999999999998</c:v>
                </c:pt>
                <c:pt idx="4">
                  <c:v>9.7000000000000011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7C7-4CFA-B14F-708DB469E1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legend>
      <c:legendPos val="r"/>
      <c:layout>
        <c:manualLayout>
          <c:xMode val="edge"/>
          <c:yMode val="edge"/>
          <c:x val="0.67305110062157503"/>
          <c:y val="0.26181327848359737"/>
          <c:w val="0.29408145035631622"/>
          <c:h val="0.44791101194774668"/>
        </c:manualLayout>
      </c:layout>
      <c:overlay val="0"/>
      <c:txPr>
        <a:bodyPr/>
        <a:lstStyle/>
        <a:p>
          <a:pPr>
            <a:defRPr sz="1100" b="0">
              <a:solidFill>
                <a:schemeClr val="accent1"/>
              </a:solidFill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000" b="1">
          <a:solidFill>
            <a:schemeClr val="bg1"/>
          </a:solidFill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406672902324403"/>
          <c:y val="4.6900046775210973E-2"/>
          <c:w val="0.72560811238025935"/>
          <c:h val="0.8807960685540762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3F-419B-88AB-CFD6718B3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Umowa o pracę</c:v>
                </c:pt>
                <c:pt idx="1">
                  <c:v>Umowa zlecenie, dzieło</c:v>
                </c:pt>
                <c:pt idx="2">
                  <c:v>Prowadzę własną działalność gospodarczą</c:v>
                </c:pt>
                <c:pt idx="3">
                  <c:v>Emeryt, rencista</c:v>
                </c:pt>
                <c:pt idx="4">
                  <c:v>Bezrobotny</c:v>
                </c:pt>
                <c:pt idx="5">
                  <c:v>Zarówno uczę się/studiuję, jak i pracuję</c:v>
                </c:pt>
                <c:pt idx="6">
                  <c:v>Nie pracuję</c:v>
                </c:pt>
                <c:pt idx="7">
                  <c:v>Urlop macierzyński/ wychowawczy</c:v>
                </c:pt>
                <c:pt idx="8">
                  <c:v>Rolnik</c:v>
                </c:pt>
                <c:pt idx="9">
                  <c:v>Nie pracuję, uczę się/ studiuję</c:v>
                </c:pt>
              </c:strCache>
            </c:strRef>
          </c:cat>
          <c:val>
            <c:numRef>
              <c:f>Arkusz1!$B$2:$B$11</c:f>
              <c:numCache>
                <c:formatCode>0</c:formatCode>
                <c:ptCount val="10"/>
                <c:pt idx="0">
                  <c:v>47.179487179487175</c:v>
                </c:pt>
                <c:pt idx="1">
                  <c:v>58.139534883720934</c:v>
                </c:pt>
                <c:pt idx="2">
                  <c:v>55.952380952380956</c:v>
                </c:pt>
                <c:pt idx="3">
                  <c:v>61.09324758842444</c:v>
                </c:pt>
                <c:pt idx="4">
                  <c:v>40.983606557377051</c:v>
                </c:pt>
                <c:pt idx="5">
                  <c:v>35.294117647058826</c:v>
                </c:pt>
                <c:pt idx="6">
                  <c:v>42.857142857142854</c:v>
                </c:pt>
                <c:pt idx="7">
                  <c:v>11.111111111111111</c:v>
                </c:pt>
                <c:pt idx="8">
                  <c:v>42.307692307692307</c:v>
                </c:pt>
                <c:pt idx="9">
                  <c:v>31.428571428571427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7-4046-BDAA-43E1A0242E9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Umowa o pracę</c:v>
                </c:pt>
                <c:pt idx="1">
                  <c:v>Umowa zlecenie, dzieło</c:v>
                </c:pt>
                <c:pt idx="2">
                  <c:v>Prowadzę własną działalność gospodarczą</c:v>
                </c:pt>
                <c:pt idx="3">
                  <c:v>Emeryt, rencista</c:v>
                </c:pt>
                <c:pt idx="4">
                  <c:v>Bezrobotny</c:v>
                </c:pt>
                <c:pt idx="5">
                  <c:v>Zarówno uczę się/studiuję, jak i pracuję</c:v>
                </c:pt>
                <c:pt idx="6">
                  <c:v>Nie pracuję</c:v>
                </c:pt>
                <c:pt idx="7">
                  <c:v>Urlop macierzyński/ wychowawczy</c:v>
                </c:pt>
                <c:pt idx="8">
                  <c:v>Rolnik</c:v>
                </c:pt>
                <c:pt idx="9">
                  <c:v>Nie pracuję, uczę się/ studiuję</c:v>
                </c:pt>
              </c:strCache>
            </c:strRef>
          </c:cat>
          <c:val>
            <c:numRef>
              <c:f>Arkusz1!$C$2:$C$11</c:f>
              <c:numCache>
                <c:formatCode>0</c:formatCode>
                <c:ptCount val="10"/>
                <c:pt idx="0">
                  <c:v>37.435897435897438</c:v>
                </c:pt>
                <c:pt idx="1">
                  <c:v>23.255813953488371</c:v>
                </c:pt>
                <c:pt idx="2">
                  <c:v>21.428571428571427</c:v>
                </c:pt>
                <c:pt idx="3">
                  <c:v>23.79421221864952</c:v>
                </c:pt>
                <c:pt idx="4">
                  <c:v>44.26229508196721</c:v>
                </c:pt>
                <c:pt idx="5">
                  <c:v>52.941176470588239</c:v>
                </c:pt>
                <c:pt idx="6">
                  <c:v>47.619047619047613</c:v>
                </c:pt>
                <c:pt idx="7">
                  <c:v>55.555555555555557</c:v>
                </c:pt>
                <c:pt idx="8">
                  <c:v>38.461538461538467</c:v>
                </c:pt>
                <c:pt idx="9">
                  <c:v>45.714285714285715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77-4046-BDAA-43E1A0242E9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A0141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Umowa o pracę</c:v>
                </c:pt>
                <c:pt idx="1">
                  <c:v>Umowa zlecenie, dzieło</c:v>
                </c:pt>
                <c:pt idx="2">
                  <c:v>Prowadzę własną działalność gospodarczą</c:v>
                </c:pt>
                <c:pt idx="3">
                  <c:v>Emeryt, rencista</c:v>
                </c:pt>
                <c:pt idx="4">
                  <c:v>Bezrobotny</c:v>
                </c:pt>
                <c:pt idx="5">
                  <c:v>Zarówno uczę się/studiuję, jak i pracuję</c:v>
                </c:pt>
                <c:pt idx="6">
                  <c:v>Nie pracuję</c:v>
                </c:pt>
                <c:pt idx="7">
                  <c:v>Urlop macierzyński/ wychowawczy</c:v>
                </c:pt>
                <c:pt idx="8">
                  <c:v>Rolnik</c:v>
                </c:pt>
                <c:pt idx="9">
                  <c:v>Nie pracuję, uczę się/ studiuję</c:v>
                </c:pt>
              </c:strCache>
            </c:strRef>
          </c:cat>
          <c:val>
            <c:numRef>
              <c:f>Arkusz1!$D$2:$D$11</c:f>
              <c:numCache>
                <c:formatCode>0</c:formatCode>
                <c:ptCount val="10"/>
                <c:pt idx="0">
                  <c:v>3.8461538461538463</c:v>
                </c:pt>
                <c:pt idx="1">
                  <c:v>2.3255813953488373</c:v>
                </c:pt>
                <c:pt idx="2">
                  <c:v>5.9523809523809517</c:v>
                </c:pt>
                <c:pt idx="3">
                  <c:v>4.180064308681672</c:v>
                </c:pt>
                <c:pt idx="4">
                  <c:v>6.557377049180328</c:v>
                </c:pt>
                <c:pt idx="5">
                  <c:v>11.76470588235294</c:v>
                </c:pt>
                <c:pt idx="6">
                  <c:v>4.7619047619047619</c:v>
                </c:pt>
                <c:pt idx="7">
                  <c:v>11.111111111111111</c:v>
                </c:pt>
                <c:pt idx="8">
                  <c:v>3.8461538461538463</c:v>
                </c:pt>
                <c:pt idx="9">
                  <c:v>5.7142857142857144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77-4046-BDAA-43E1A0242E9D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 zdecydowanie nie</c:v>
                </c:pt>
              </c:strCache>
            </c:strRef>
          </c:tx>
          <c:spPr>
            <a:solidFill>
              <a:srgbClr val="780F0F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F98-4885-93F4-98C08312B7B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98-4885-93F4-98C08312B7B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D3-4B08-8C83-98F2E81616E5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D3-4B08-8C83-98F2E81616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Umowa o pracę</c:v>
                </c:pt>
                <c:pt idx="1">
                  <c:v>Umowa zlecenie, dzieło</c:v>
                </c:pt>
                <c:pt idx="2">
                  <c:v>Prowadzę własną działalność gospodarczą</c:v>
                </c:pt>
                <c:pt idx="3">
                  <c:v>Emeryt, rencista</c:v>
                </c:pt>
                <c:pt idx="4">
                  <c:v>Bezrobotny</c:v>
                </c:pt>
                <c:pt idx="5">
                  <c:v>Zarówno uczę się/studiuję, jak i pracuję</c:v>
                </c:pt>
                <c:pt idx="6">
                  <c:v>Nie pracuję</c:v>
                </c:pt>
                <c:pt idx="7">
                  <c:v>Urlop macierzyński/ wychowawczy</c:v>
                </c:pt>
                <c:pt idx="8">
                  <c:v>Rolnik</c:v>
                </c:pt>
                <c:pt idx="9">
                  <c:v>Nie pracuję, uczę się/ studiuję</c:v>
                </c:pt>
              </c:strCache>
            </c:strRef>
          </c:cat>
          <c:val>
            <c:numRef>
              <c:f>Arkusz1!$E$2:$E$11</c:f>
              <c:numCache>
                <c:formatCode>0</c:formatCode>
                <c:ptCount val="10"/>
                <c:pt idx="0">
                  <c:v>2.8205128205128207</c:v>
                </c:pt>
                <c:pt idx="1">
                  <c:v>6.9767441860465116</c:v>
                </c:pt>
                <c:pt idx="2">
                  <c:v>1.1904761904761905</c:v>
                </c:pt>
                <c:pt idx="3">
                  <c:v>1.929260450160772</c:v>
                </c:pt>
                <c:pt idx="4">
                  <c:v>1.639344262295082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2.8571428571428572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79-4416-ABFF-807E780A08AA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 nie wiem/trudno powiedzieć</c:v>
                </c:pt>
              </c:strCache>
            </c:strRef>
          </c:tx>
          <c:spPr>
            <a:solidFill>
              <a:srgbClr val="838484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98-4885-93F4-98C08312B7B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98-4885-93F4-98C08312B7B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98-4885-93F4-98C08312B7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Umowa o pracę</c:v>
                </c:pt>
                <c:pt idx="1">
                  <c:v>Umowa zlecenie, dzieło</c:v>
                </c:pt>
                <c:pt idx="2">
                  <c:v>Prowadzę własną działalność gospodarczą</c:v>
                </c:pt>
                <c:pt idx="3">
                  <c:v>Emeryt, rencista</c:v>
                </c:pt>
                <c:pt idx="4">
                  <c:v>Bezrobotny</c:v>
                </c:pt>
                <c:pt idx="5">
                  <c:v>Zarówno uczę się/studiuję, jak i pracuję</c:v>
                </c:pt>
                <c:pt idx="6">
                  <c:v>Nie pracuję</c:v>
                </c:pt>
                <c:pt idx="7">
                  <c:v>Urlop macierzyński/ wychowawczy</c:v>
                </c:pt>
                <c:pt idx="8">
                  <c:v>Rolnik</c:v>
                </c:pt>
                <c:pt idx="9">
                  <c:v>Nie pracuję, uczę się/ studiuję</c:v>
                </c:pt>
              </c:strCache>
            </c:strRef>
          </c:cat>
          <c:val>
            <c:numRef>
              <c:f>Arkusz1!$F$2:$F$11</c:f>
              <c:numCache>
                <c:formatCode>0</c:formatCode>
                <c:ptCount val="10"/>
                <c:pt idx="0">
                  <c:v>8.7179487179487172</c:v>
                </c:pt>
                <c:pt idx="1">
                  <c:v>9.3023255813953494</c:v>
                </c:pt>
                <c:pt idx="2">
                  <c:v>15.476190476190476</c:v>
                </c:pt>
                <c:pt idx="3">
                  <c:v>9.0032154340836019</c:v>
                </c:pt>
                <c:pt idx="4">
                  <c:v>6.557377049180328</c:v>
                </c:pt>
                <c:pt idx="5">
                  <c:v>0</c:v>
                </c:pt>
                <c:pt idx="6">
                  <c:v>4.7619047619047619</c:v>
                </c:pt>
                <c:pt idx="7">
                  <c:v>22.222222222222221</c:v>
                </c:pt>
                <c:pt idx="8">
                  <c:v>15.384615384615385</c:v>
                </c:pt>
                <c:pt idx="9">
                  <c:v>14.285714285714285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79-4416-ABFF-807E780A0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100"/>
        <c:axId val="553685984"/>
        <c:axId val="553697136"/>
      </c:barChart>
      <c:catAx>
        <c:axId val="553685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53697136"/>
        <c:crosses val="autoZero"/>
        <c:auto val="1"/>
        <c:lblAlgn val="ctr"/>
        <c:lblOffset val="100"/>
        <c:noMultiLvlLbl val="0"/>
      </c:catAx>
      <c:valAx>
        <c:axId val="553697136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53685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406672902324403"/>
          <c:y val="4.6900046775210973E-2"/>
          <c:w val="0.72560811238025935"/>
          <c:h val="0.8807960685540762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Arkusz1!$A$2:$A$17</c:f>
              <c:strCache>
                <c:ptCount val="16"/>
                <c:pt idx="0">
                  <c:v>Dolnośląskie</c:v>
                </c:pt>
                <c:pt idx="1">
                  <c:v>Kujawsko-Pomorskie</c:v>
                </c:pt>
                <c:pt idx="2">
                  <c:v>Lubelskie</c:v>
                </c:pt>
                <c:pt idx="3">
                  <c:v>Lubuskie</c:v>
                </c:pt>
                <c:pt idx="4">
                  <c:v>Łódzkie</c:v>
                </c:pt>
                <c:pt idx="5">
                  <c:v>Małopolskie</c:v>
                </c:pt>
                <c:pt idx="6">
                  <c:v>Mazowieckie</c:v>
                </c:pt>
                <c:pt idx="7">
                  <c:v>Opolskie</c:v>
                </c:pt>
                <c:pt idx="8">
                  <c:v>Podkarpackie</c:v>
                </c:pt>
                <c:pt idx="9">
                  <c:v>Podlaskie</c:v>
                </c:pt>
                <c:pt idx="10">
                  <c:v>Pomorskie</c:v>
                </c:pt>
                <c:pt idx="11">
                  <c:v>Śląskie</c:v>
                </c:pt>
                <c:pt idx="12">
                  <c:v>Świętokrzyskie</c:v>
                </c:pt>
                <c:pt idx="13">
                  <c:v>Warmińsko-mazurskie</c:v>
                </c:pt>
                <c:pt idx="14">
                  <c:v>Wielkopolskie</c:v>
                </c:pt>
                <c:pt idx="15">
                  <c:v>Zachodniopomorskie</c:v>
                </c:pt>
              </c:strCache>
            </c:strRef>
          </c:cat>
          <c:val>
            <c:numRef>
              <c:f>Arkusz1!$B$2:$B$17</c:f>
              <c:numCache>
                <c:formatCode>0</c:formatCode>
                <c:ptCount val="16"/>
                <c:pt idx="0">
                  <c:v>46.575342465753423</c:v>
                </c:pt>
                <c:pt idx="1">
                  <c:v>49.019607843137251</c:v>
                </c:pt>
                <c:pt idx="2">
                  <c:v>43.39622641509434</c:v>
                </c:pt>
                <c:pt idx="3">
                  <c:v>59.259259259259252</c:v>
                </c:pt>
                <c:pt idx="4">
                  <c:v>52.857142857142861</c:v>
                </c:pt>
                <c:pt idx="5">
                  <c:v>41.891891891891895</c:v>
                </c:pt>
                <c:pt idx="6">
                  <c:v>52.222222222222229</c:v>
                </c:pt>
                <c:pt idx="7">
                  <c:v>54.54545454545454</c:v>
                </c:pt>
                <c:pt idx="8">
                  <c:v>45</c:v>
                </c:pt>
                <c:pt idx="9">
                  <c:v>34.782608695652172</c:v>
                </c:pt>
                <c:pt idx="10">
                  <c:v>60.317460317460316</c:v>
                </c:pt>
                <c:pt idx="11">
                  <c:v>56.140350877192979</c:v>
                </c:pt>
                <c:pt idx="12">
                  <c:v>43.243243243243242</c:v>
                </c:pt>
                <c:pt idx="13">
                  <c:v>59.523809523809526</c:v>
                </c:pt>
                <c:pt idx="14">
                  <c:v>56.25</c:v>
                </c:pt>
                <c:pt idx="15">
                  <c:v>45.161290322580641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7-4046-BDAA-43E1A0242E9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Arkusz1!$A$2:$A$17</c:f>
              <c:strCache>
                <c:ptCount val="16"/>
                <c:pt idx="0">
                  <c:v>Dolnośląskie</c:v>
                </c:pt>
                <c:pt idx="1">
                  <c:v>Kujawsko-Pomorskie</c:v>
                </c:pt>
                <c:pt idx="2">
                  <c:v>Lubelskie</c:v>
                </c:pt>
                <c:pt idx="3">
                  <c:v>Lubuskie</c:v>
                </c:pt>
                <c:pt idx="4">
                  <c:v>Łódzkie</c:v>
                </c:pt>
                <c:pt idx="5">
                  <c:v>Małopolskie</c:v>
                </c:pt>
                <c:pt idx="6">
                  <c:v>Mazowieckie</c:v>
                </c:pt>
                <c:pt idx="7">
                  <c:v>Opolskie</c:v>
                </c:pt>
                <c:pt idx="8">
                  <c:v>Podkarpackie</c:v>
                </c:pt>
                <c:pt idx="9">
                  <c:v>Podlaskie</c:v>
                </c:pt>
                <c:pt idx="10">
                  <c:v>Pomorskie</c:v>
                </c:pt>
                <c:pt idx="11">
                  <c:v>Śląskie</c:v>
                </c:pt>
                <c:pt idx="12">
                  <c:v>Świętokrzyskie</c:v>
                </c:pt>
                <c:pt idx="13">
                  <c:v>Warmińsko-mazurskie</c:v>
                </c:pt>
                <c:pt idx="14">
                  <c:v>Wielkopolskie</c:v>
                </c:pt>
                <c:pt idx="15">
                  <c:v>Zachodniopomorskie</c:v>
                </c:pt>
              </c:strCache>
            </c:strRef>
          </c:cat>
          <c:val>
            <c:numRef>
              <c:f>Arkusz1!$C$2:$C$17</c:f>
              <c:numCache>
                <c:formatCode>0</c:formatCode>
                <c:ptCount val="16"/>
                <c:pt idx="0">
                  <c:v>39.726027397260275</c:v>
                </c:pt>
                <c:pt idx="1">
                  <c:v>49.019607843137251</c:v>
                </c:pt>
                <c:pt idx="2">
                  <c:v>33.962264150943398</c:v>
                </c:pt>
                <c:pt idx="3">
                  <c:v>33.333333333333329</c:v>
                </c:pt>
                <c:pt idx="4">
                  <c:v>24.285714285714285</c:v>
                </c:pt>
                <c:pt idx="5">
                  <c:v>40.54054054054054</c:v>
                </c:pt>
                <c:pt idx="6">
                  <c:v>26.111111111111114</c:v>
                </c:pt>
                <c:pt idx="7">
                  <c:v>36.363636363636367</c:v>
                </c:pt>
                <c:pt idx="8">
                  <c:v>38.333333333333336</c:v>
                </c:pt>
                <c:pt idx="9">
                  <c:v>30.434782608695656</c:v>
                </c:pt>
                <c:pt idx="10">
                  <c:v>28.571428571428569</c:v>
                </c:pt>
                <c:pt idx="11">
                  <c:v>27.192982456140353</c:v>
                </c:pt>
                <c:pt idx="12">
                  <c:v>43.243243243243242</c:v>
                </c:pt>
                <c:pt idx="13">
                  <c:v>28.571428571428569</c:v>
                </c:pt>
                <c:pt idx="14">
                  <c:v>30</c:v>
                </c:pt>
                <c:pt idx="15">
                  <c:v>38.70967741935484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77-4046-BDAA-43E1A0242E9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A01414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04-4964-B867-C518E63E207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04-4964-B867-C518E63E207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04-4964-B867-C518E63E207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98-4885-93F4-98C08312B7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Arkusz1!$A$2:$A$17</c:f>
              <c:strCache>
                <c:ptCount val="16"/>
                <c:pt idx="0">
                  <c:v>Dolnośląskie</c:v>
                </c:pt>
                <c:pt idx="1">
                  <c:v>Kujawsko-Pomorskie</c:v>
                </c:pt>
                <c:pt idx="2">
                  <c:v>Lubelskie</c:v>
                </c:pt>
                <c:pt idx="3">
                  <c:v>Lubuskie</c:v>
                </c:pt>
                <c:pt idx="4">
                  <c:v>Łódzkie</c:v>
                </c:pt>
                <c:pt idx="5">
                  <c:v>Małopolskie</c:v>
                </c:pt>
                <c:pt idx="6">
                  <c:v>Mazowieckie</c:v>
                </c:pt>
                <c:pt idx="7">
                  <c:v>Opolskie</c:v>
                </c:pt>
                <c:pt idx="8">
                  <c:v>Podkarpackie</c:v>
                </c:pt>
                <c:pt idx="9">
                  <c:v>Podlaskie</c:v>
                </c:pt>
                <c:pt idx="10">
                  <c:v>Pomorskie</c:v>
                </c:pt>
                <c:pt idx="11">
                  <c:v>Śląskie</c:v>
                </c:pt>
                <c:pt idx="12">
                  <c:v>Świętokrzyskie</c:v>
                </c:pt>
                <c:pt idx="13">
                  <c:v>Warmińsko-mazurskie</c:v>
                </c:pt>
                <c:pt idx="14">
                  <c:v>Wielkopolskie</c:v>
                </c:pt>
                <c:pt idx="15">
                  <c:v>Zachodniopomorskie</c:v>
                </c:pt>
              </c:strCache>
            </c:strRef>
          </c:cat>
          <c:val>
            <c:numRef>
              <c:f>Arkusz1!$D$2:$D$17</c:f>
              <c:numCache>
                <c:formatCode>0</c:formatCode>
                <c:ptCount val="16"/>
                <c:pt idx="0">
                  <c:v>5.4794520547945202</c:v>
                </c:pt>
                <c:pt idx="1">
                  <c:v>0</c:v>
                </c:pt>
                <c:pt idx="2">
                  <c:v>5.6603773584905666</c:v>
                </c:pt>
                <c:pt idx="3">
                  <c:v>0</c:v>
                </c:pt>
                <c:pt idx="4">
                  <c:v>7.1428571428571423</c:v>
                </c:pt>
                <c:pt idx="5">
                  <c:v>8.1081081081081088</c:v>
                </c:pt>
                <c:pt idx="6">
                  <c:v>7.2222222222222214</c:v>
                </c:pt>
                <c:pt idx="7">
                  <c:v>0</c:v>
                </c:pt>
                <c:pt idx="8">
                  <c:v>5</c:v>
                </c:pt>
                <c:pt idx="9">
                  <c:v>4.3478260869565215</c:v>
                </c:pt>
                <c:pt idx="10">
                  <c:v>1.5873015873015872</c:v>
                </c:pt>
                <c:pt idx="11">
                  <c:v>3.5087719298245612</c:v>
                </c:pt>
                <c:pt idx="12">
                  <c:v>5.4054054054054053</c:v>
                </c:pt>
                <c:pt idx="13">
                  <c:v>2.3809523809523809</c:v>
                </c:pt>
                <c:pt idx="14">
                  <c:v>1.25</c:v>
                </c:pt>
                <c:pt idx="15">
                  <c:v>3.225806451612903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77-4046-BDAA-43E1A0242E9D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 zdecydowanie nie</c:v>
                </c:pt>
              </c:strCache>
            </c:strRef>
          </c:tx>
          <c:spPr>
            <a:solidFill>
              <a:srgbClr val="780F0F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04-4964-B867-C518E63E207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04-4964-B867-C518E63E207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F98-4885-93F4-98C08312B7B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98-4885-93F4-98C08312B7B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04-4964-B867-C518E63E20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Arkusz1!$A$2:$A$17</c:f>
              <c:strCache>
                <c:ptCount val="16"/>
                <c:pt idx="0">
                  <c:v>Dolnośląskie</c:v>
                </c:pt>
                <c:pt idx="1">
                  <c:v>Kujawsko-Pomorskie</c:v>
                </c:pt>
                <c:pt idx="2">
                  <c:v>Lubelskie</c:v>
                </c:pt>
                <c:pt idx="3">
                  <c:v>Lubuskie</c:v>
                </c:pt>
                <c:pt idx="4">
                  <c:v>Łódzkie</c:v>
                </c:pt>
                <c:pt idx="5">
                  <c:v>Małopolskie</c:v>
                </c:pt>
                <c:pt idx="6">
                  <c:v>Mazowieckie</c:v>
                </c:pt>
                <c:pt idx="7">
                  <c:v>Opolskie</c:v>
                </c:pt>
                <c:pt idx="8">
                  <c:v>Podkarpackie</c:v>
                </c:pt>
                <c:pt idx="9">
                  <c:v>Podlaskie</c:v>
                </c:pt>
                <c:pt idx="10">
                  <c:v>Pomorskie</c:v>
                </c:pt>
                <c:pt idx="11">
                  <c:v>Śląskie</c:v>
                </c:pt>
                <c:pt idx="12">
                  <c:v>Świętokrzyskie</c:v>
                </c:pt>
                <c:pt idx="13">
                  <c:v>Warmińsko-mazurskie</c:v>
                </c:pt>
                <c:pt idx="14">
                  <c:v>Wielkopolskie</c:v>
                </c:pt>
                <c:pt idx="15">
                  <c:v>Zachodniopomorskie</c:v>
                </c:pt>
              </c:strCache>
            </c:strRef>
          </c:cat>
          <c:val>
            <c:numRef>
              <c:f>Arkusz1!$E$2:$E$17</c:f>
              <c:numCache>
                <c:formatCode>0</c:formatCode>
                <c:ptCount val="16"/>
                <c:pt idx="0">
                  <c:v>2.7397260273972601</c:v>
                </c:pt>
                <c:pt idx="1">
                  <c:v>1.9607843137254901</c:v>
                </c:pt>
                <c:pt idx="2">
                  <c:v>0</c:v>
                </c:pt>
                <c:pt idx="3">
                  <c:v>0</c:v>
                </c:pt>
                <c:pt idx="4">
                  <c:v>4.2857142857142856</c:v>
                </c:pt>
                <c:pt idx="5">
                  <c:v>0</c:v>
                </c:pt>
                <c:pt idx="6">
                  <c:v>2.7777777777777777</c:v>
                </c:pt>
                <c:pt idx="7">
                  <c:v>9.0909090909090917</c:v>
                </c:pt>
                <c:pt idx="8">
                  <c:v>1.6666666666666667</c:v>
                </c:pt>
                <c:pt idx="9">
                  <c:v>13.043478260869565</c:v>
                </c:pt>
                <c:pt idx="10">
                  <c:v>1.5873015873015872</c:v>
                </c:pt>
                <c:pt idx="11">
                  <c:v>0.8771929824561403</c:v>
                </c:pt>
                <c:pt idx="12">
                  <c:v>0</c:v>
                </c:pt>
                <c:pt idx="13">
                  <c:v>2.3809523809523809</c:v>
                </c:pt>
                <c:pt idx="14">
                  <c:v>2.5</c:v>
                </c:pt>
                <c:pt idx="15">
                  <c:v>3.225806451612903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79-4416-ABFF-807E780A08AA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 nie wiem/trudno powiedzieć</c:v>
                </c:pt>
              </c:strCache>
            </c:strRef>
          </c:tx>
          <c:spPr>
            <a:solidFill>
              <a:srgbClr val="838484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04-4964-B867-C518E63E207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98-4885-93F4-98C08312B7B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98-4885-93F4-98C08312B7B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98-4885-93F4-98C08312B7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Arkusz1!$A$2:$A$17</c:f>
              <c:strCache>
                <c:ptCount val="16"/>
                <c:pt idx="0">
                  <c:v>Dolnośląskie</c:v>
                </c:pt>
                <c:pt idx="1">
                  <c:v>Kujawsko-Pomorskie</c:v>
                </c:pt>
                <c:pt idx="2">
                  <c:v>Lubelskie</c:v>
                </c:pt>
                <c:pt idx="3">
                  <c:v>Lubuskie</c:v>
                </c:pt>
                <c:pt idx="4">
                  <c:v>Łódzkie</c:v>
                </c:pt>
                <c:pt idx="5">
                  <c:v>Małopolskie</c:v>
                </c:pt>
                <c:pt idx="6">
                  <c:v>Mazowieckie</c:v>
                </c:pt>
                <c:pt idx="7">
                  <c:v>Opolskie</c:v>
                </c:pt>
                <c:pt idx="8">
                  <c:v>Podkarpackie</c:v>
                </c:pt>
                <c:pt idx="9">
                  <c:v>Podlaskie</c:v>
                </c:pt>
                <c:pt idx="10">
                  <c:v>Pomorskie</c:v>
                </c:pt>
                <c:pt idx="11">
                  <c:v>Śląskie</c:v>
                </c:pt>
                <c:pt idx="12">
                  <c:v>Świętokrzyskie</c:v>
                </c:pt>
                <c:pt idx="13">
                  <c:v>Warmińsko-mazurskie</c:v>
                </c:pt>
                <c:pt idx="14">
                  <c:v>Wielkopolskie</c:v>
                </c:pt>
                <c:pt idx="15">
                  <c:v>Zachodniopomorskie</c:v>
                </c:pt>
              </c:strCache>
            </c:strRef>
          </c:cat>
          <c:val>
            <c:numRef>
              <c:f>Arkusz1!$F$2:$F$17</c:f>
              <c:numCache>
                <c:formatCode>0</c:formatCode>
                <c:ptCount val="16"/>
                <c:pt idx="0">
                  <c:v>5.4794520547945202</c:v>
                </c:pt>
                <c:pt idx="1">
                  <c:v>0</c:v>
                </c:pt>
                <c:pt idx="2">
                  <c:v>16.981132075471699</c:v>
                </c:pt>
                <c:pt idx="3">
                  <c:v>7.4074074074074066</c:v>
                </c:pt>
                <c:pt idx="4">
                  <c:v>11.428571428571429</c:v>
                </c:pt>
                <c:pt idx="5">
                  <c:v>9.4594594594594597</c:v>
                </c:pt>
                <c:pt idx="6">
                  <c:v>11.666666666666666</c:v>
                </c:pt>
                <c:pt idx="7">
                  <c:v>0</c:v>
                </c:pt>
                <c:pt idx="8">
                  <c:v>10</c:v>
                </c:pt>
                <c:pt idx="9">
                  <c:v>17.391304347826086</c:v>
                </c:pt>
                <c:pt idx="10">
                  <c:v>7.9365079365079358</c:v>
                </c:pt>
                <c:pt idx="11">
                  <c:v>12.280701754385964</c:v>
                </c:pt>
                <c:pt idx="12">
                  <c:v>8.1081081081081088</c:v>
                </c:pt>
                <c:pt idx="13">
                  <c:v>7.1428571428571423</c:v>
                </c:pt>
                <c:pt idx="14">
                  <c:v>10</c:v>
                </c:pt>
                <c:pt idx="15">
                  <c:v>9.67741935483871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79-4416-ABFF-807E780A0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100"/>
        <c:axId val="553685984"/>
        <c:axId val="553697136"/>
      </c:barChart>
      <c:catAx>
        <c:axId val="553685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53697136"/>
        <c:crosses val="autoZero"/>
        <c:auto val="1"/>
        <c:lblAlgn val="ctr"/>
        <c:lblOffset val="100"/>
        <c:noMultiLvlLbl val="0"/>
      </c:catAx>
      <c:valAx>
        <c:axId val="553697136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53685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79ED3-7D6C-47EF-B53F-C712BC589924}" type="datetimeFigureOut">
              <a:rPr lang="pl-PL" smtClean="0"/>
              <a:t>2018-11-30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66504-B3FC-42D3-BF29-9B4C36912D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2094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00C33-90AE-4963-9AD8-3B07939F57E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58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62799" y="1138238"/>
            <a:ext cx="4665663" cy="178723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799" y="3146902"/>
            <a:ext cx="4665663" cy="18822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68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15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162800" y="1137600"/>
            <a:ext cx="4666800" cy="178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162800" y="3146400"/>
            <a:ext cx="4666800" cy="18828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31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30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Image ONLY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162800" y="1137600"/>
            <a:ext cx="4666800" cy="178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162800" y="3146400"/>
            <a:ext cx="4666800" cy="18828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1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 (Image ONLY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9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359998" y="2984855"/>
            <a:ext cx="11468465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0363" y="2564672"/>
            <a:ext cx="976312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54012" y="6399213"/>
            <a:ext cx="5741987" cy="182562"/>
          </a:xfrm>
        </p:spPr>
        <p:txBody>
          <a:bodyPr anchor="ctr">
            <a:no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259259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62799" y="1138238"/>
            <a:ext cx="4665663" cy="178723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799" y="3146902"/>
            <a:ext cx="4665663" cy="18822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0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74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360362" y="2984855"/>
            <a:ext cx="11466511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59999" y="2564672"/>
            <a:ext cx="976676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54012" y="6399213"/>
            <a:ext cx="5741987" cy="182562"/>
          </a:xfrm>
        </p:spPr>
        <p:txBody>
          <a:bodyPr anchor="ctr">
            <a:noAutofit/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86811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60362" y="1708149"/>
            <a:ext cx="11466511" cy="4018119"/>
          </a:xfr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2685320" y="6283325"/>
            <a:ext cx="1908000" cy="431800"/>
          </a:xfrm>
        </p:spPr>
        <p:txBody>
          <a:bodyPr anchor="ctr"/>
          <a:lstStyle/>
          <a:p>
            <a:r>
              <a:rPr lang="en-US" dirty="0"/>
              <a:t>Partnering/Client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575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0000" y="1708150"/>
            <a:ext cx="11466874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864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x Conten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60000" y="1708150"/>
            <a:ext cx="56268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35"/>
          <p:cNvSpPr>
            <a:spLocks noGrp="1"/>
          </p:cNvSpPr>
          <p:nvPr>
            <p:ph sz="quarter" idx="14"/>
          </p:nvPr>
        </p:nvSpPr>
        <p:spPr>
          <a:xfrm>
            <a:off x="6191574" y="1708150"/>
            <a:ext cx="5628408" cy="4003676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21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x Content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36792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4251325" y="1708150"/>
            <a:ext cx="36792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8142653" y="1708150"/>
            <a:ext cx="3677328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344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4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3279775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6199553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6"/>
          </p:nvPr>
        </p:nvSpPr>
        <p:spPr>
          <a:xfrm>
            <a:off x="9105580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564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254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09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162800" y="1137600"/>
            <a:ext cx="4666800" cy="178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162800" y="3146400"/>
            <a:ext cx="4666800" cy="18828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9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82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Image ONLY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162800" y="1137600"/>
            <a:ext cx="4666800" cy="178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162800" y="3146400"/>
            <a:ext cx="4666800" cy="18828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5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 (Image ONLY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76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360362" y="2984855"/>
            <a:ext cx="11466511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59999" y="2564672"/>
            <a:ext cx="976676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54012" y="6399213"/>
            <a:ext cx="5741987" cy="182562"/>
          </a:xfrm>
        </p:spPr>
        <p:txBody>
          <a:bodyPr anchor="ctr">
            <a:noAutofit/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210694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359998" y="2984855"/>
            <a:ext cx="11468465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0363" y="2564672"/>
            <a:ext cx="976312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54012" y="6399213"/>
            <a:ext cx="5741987" cy="182562"/>
          </a:xfrm>
        </p:spPr>
        <p:txBody>
          <a:bodyPr anchor="ctr">
            <a:no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237541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62799" y="1138238"/>
            <a:ext cx="4665663" cy="178723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799" y="3146902"/>
            <a:ext cx="4665663" cy="18822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416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1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360362" y="2984855"/>
            <a:ext cx="11466511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59999" y="2564672"/>
            <a:ext cx="976676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54012" y="6399213"/>
            <a:ext cx="5741987" cy="182562"/>
          </a:xfrm>
        </p:spPr>
        <p:txBody>
          <a:bodyPr anchor="ctr">
            <a:noAutofit/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278948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60362" y="1708149"/>
            <a:ext cx="11466511" cy="4018119"/>
          </a:xfr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2685320" y="6283325"/>
            <a:ext cx="1908000" cy="431800"/>
          </a:xfrm>
        </p:spPr>
        <p:txBody>
          <a:bodyPr anchor="ctr"/>
          <a:lstStyle/>
          <a:p>
            <a:r>
              <a:rPr lang="en-US" dirty="0"/>
              <a:t>Partnering/Client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373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0000" y="1708150"/>
            <a:ext cx="11466874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14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x Conten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60000" y="1708150"/>
            <a:ext cx="56268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35"/>
          <p:cNvSpPr>
            <a:spLocks noGrp="1"/>
          </p:cNvSpPr>
          <p:nvPr>
            <p:ph sz="quarter" idx="14"/>
          </p:nvPr>
        </p:nvSpPr>
        <p:spPr>
          <a:xfrm>
            <a:off x="6191574" y="1708150"/>
            <a:ext cx="5628408" cy="4003676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7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x Content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36792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4251325" y="1708150"/>
            <a:ext cx="36792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8142653" y="1708150"/>
            <a:ext cx="3677328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927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4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3279775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6199553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6"/>
          </p:nvPr>
        </p:nvSpPr>
        <p:spPr>
          <a:xfrm>
            <a:off x="9105580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57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81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60362" y="1708149"/>
            <a:ext cx="11466511" cy="4018119"/>
          </a:xfr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18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2685320" y="6283325"/>
            <a:ext cx="1908000" cy="431800"/>
          </a:xfrm>
        </p:spPr>
        <p:txBody>
          <a:bodyPr anchor="ctr"/>
          <a:lstStyle/>
          <a:p>
            <a:r>
              <a:rPr lang="en-US" dirty="0"/>
              <a:t>Partnering/Client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608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708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162800" y="1137600"/>
            <a:ext cx="4666800" cy="178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162800" y="3146400"/>
            <a:ext cx="4666800" cy="18828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5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457201"/>
            <a:ext cx="3172921" cy="4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Image ONLY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162800" y="1137600"/>
            <a:ext cx="4666800" cy="178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162800" y="3146400"/>
            <a:ext cx="4666800" cy="18828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0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 (Image ONLY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60000" y="3846097"/>
            <a:ext cx="11466875" cy="1143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60000" y="4989097"/>
            <a:ext cx="11466875" cy="11257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2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550361"/>
            <a:ext cx="3172921" cy="30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40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icture Placeholder 31"/>
          <p:cNvSpPr>
            <a:spLocks noGrp="1"/>
          </p:cNvSpPr>
          <p:nvPr>
            <p:ph type="pic" sz="quarter" idx="13"/>
          </p:nvPr>
        </p:nvSpPr>
        <p:spPr>
          <a:xfrm>
            <a:off x="-6650" y="857"/>
            <a:ext cx="12200176" cy="6857143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359998" y="2984855"/>
            <a:ext cx="11468465" cy="1585557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0363" y="2564672"/>
            <a:ext cx="976312" cy="411163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2400" b="1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54012" y="6399213"/>
            <a:ext cx="5741987" cy="182562"/>
          </a:xfrm>
        </p:spPr>
        <p:txBody>
          <a:bodyPr anchor="ctr">
            <a:no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</p:spTree>
    <p:extLst>
      <p:ext uri="{BB962C8B-B14F-4D97-AF65-F5344CB8AC3E}">
        <p14:creationId xmlns:p14="http://schemas.microsoft.com/office/powerpoint/2010/main" val="45966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0000" y="1708150"/>
            <a:ext cx="11466874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40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x Conten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60000" y="1708150"/>
            <a:ext cx="56268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35"/>
          <p:cNvSpPr>
            <a:spLocks noGrp="1"/>
          </p:cNvSpPr>
          <p:nvPr>
            <p:ph sz="quarter" idx="14"/>
          </p:nvPr>
        </p:nvSpPr>
        <p:spPr>
          <a:xfrm>
            <a:off x="6191574" y="1708150"/>
            <a:ext cx="5628408" cy="4003676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68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x Content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36792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4251325" y="1708150"/>
            <a:ext cx="36792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8142653" y="1708150"/>
            <a:ext cx="3677328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721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4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59998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3279775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6199553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6"/>
          </p:nvPr>
        </p:nvSpPr>
        <p:spPr>
          <a:xfrm>
            <a:off x="9105580" y="1708150"/>
            <a:ext cx="2714400" cy="4003675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4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840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57188" y="909635"/>
            <a:ext cx="11477331" cy="3968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6393509"/>
            <a:ext cx="4670778" cy="197792"/>
          </a:xfrm>
        </p:spPr>
        <p:txBody>
          <a:bodyPr anchor="ctr">
            <a:noAutofit/>
          </a:bodyPr>
          <a:lstStyle>
            <a:lvl1pPr>
              <a:spcBef>
                <a:spcPts val="600"/>
              </a:spcBef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footer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0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2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43000" y="-438330"/>
            <a:ext cx="13716000" cy="6744832"/>
            <a:chOff x="-1143000" y="-438330"/>
            <a:chExt cx="13716000" cy="674483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-256200" y="1138238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-747711" y="10755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3.16cm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-256200" y="2282296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-256200" y="2854325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-256200" y="3998383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-256200" y="4570412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-256200" y="5142441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14935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12003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09071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06140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03208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60027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97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794413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91482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988550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085619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1049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00772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9105543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813381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1620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21863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24690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27518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30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331727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4.75cm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-747711" y="221673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6.34cm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-747711" y="278730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7.93cm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9.52cm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-747711" y="392846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11.11cm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-747711" y="44990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12.70cm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-747711" y="506961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14.29cm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15.87cm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-747711" y="60602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17.00cm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1.00cm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27683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3.70cm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24887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6.40cm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22091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9.10cm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19295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11.80cm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16499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14.50cm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13702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17.20cm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10906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9.90cm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08110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22.60cm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90531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25.30cm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00251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27.99cm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09972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30.69cm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14617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32.85cm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04907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30.16cm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9519807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27.46cm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54883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24.76cm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57786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22.07cm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60688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19.37cm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6359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16.67cm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6649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13.98cm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93969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11.28cm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2299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8.59cm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752023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5.89cm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810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3.19cm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360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-1143000" y="61833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-1143000" y="11986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Heading Baseline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1933758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</p:grpSp>
      <p:sp>
        <p:nvSpPr>
          <p:cNvPr id="99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70434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0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08150"/>
            <a:ext cx="11466875" cy="40036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-1143000" y="-438330"/>
            <a:ext cx="13716000" cy="6744832"/>
            <a:chOff x="-1143000" y="-438330"/>
            <a:chExt cx="13716000" cy="6744832"/>
          </a:xfrm>
        </p:grpSpPr>
        <p:cxnSp>
          <p:nvCxnSpPr>
            <p:cNvPr id="94" name="Straight Connector 93"/>
            <p:cNvCxnSpPr/>
            <p:nvPr userDrawn="1"/>
          </p:nvCxnSpPr>
          <p:spPr>
            <a:xfrm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 userDrawn="1"/>
          </p:nvCxnSpPr>
          <p:spPr>
            <a:xfrm>
              <a:off x="-256200" y="1138238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 userDrawn="1"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 userDrawn="1"/>
          </p:nvSpPr>
          <p:spPr>
            <a:xfrm>
              <a:off x="-747711" y="10755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3.16cm</a:t>
              </a:r>
            </a:p>
          </p:txBody>
        </p:sp>
        <p:cxnSp>
          <p:nvCxnSpPr>
            <p:cNvPr id="103" name="Straight Connector 102"/>
            <p:cNvCxnSpPr/>
            <p:nvPr userDrawn="1"/>
          </p:nvCxnSpPr>
          <p:spPr>
            <a:xfrm>
              <a:off x="-256200" y="2282296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 userDrawn="1"/>
          </p:nvCxnSpPr>
          <p:spPr>
            <a:xfrm>
              <a:off x="-256200" y="2854325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 userDrawn="1"/>
          </p:nvCxnSpPr>
          <p:spPr>
            <a:xfrm>
              <a:off x="-256200" y="3998383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 userDrawn="1"/>
          </p:nvCxnSpPr>
          <p:spPr>
            <a:xfrm>
              <a:off x="-256200" y="4570412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 userDrawn="1"/>
          </p:nvCxnSpPr>
          <p:spPr>
            <a:xfrm>
              <a:off x="-256200" y="5142441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 userDrawn="1"/>
          </p:nvCxnSpPr>
          <p:spPr>
            <a:xfrm>
              <a:off x="114935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 userDrawn="1"/>
          </p:nvCxnSpPr>
          <p:spPr>
            <a:xfrm>
              <a:off x="212003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 userDrawn="1"/>
          </p:nvCxnSpPr>
          <p:spPr>
            <a:xfrm>
              <a:off x="309071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 userDrawn="1"/>
          </p:nvCxnSpPr>
          <p:spPr>
            <a:xfrm>
              <a:off x="406140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 userDrawn="1"/>
          </p:nvCxnSpPr>
          <p:spPr>
            <a:xfrm>
              <a:off x="503208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 userDrawn="1"/>
          </p:nvCxnSpPr>
          <p:spPr>
            <a:xfrm>
              <a:off x="60027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 userDrawn="1"/>
          </p:nvCxnSpPr>
          <p:spPr>
            <a:xfrm>
              <a:off x="697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 userDrawn="1"/>
          </p:nvCxnSpPr>
          <p:spPr>
            <a:xfrm>
              <a:off x="794413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 userDrawn="1"/>
          </p:nvCxnSpPr>
          <p:spPr>
            <a:xfrm>
              <a:off x="891482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 userDrawn="1"/>
          </p:nvCxnSpPr>
          <p:spPr>
            <a:xfrm>
              <a:off x="988550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 userDrawn="1"/>
          </p:nvCxnSpPr>
          <p:spPr>
            <a:xfrm>
              <a:off x="1085619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 userDrawn="1"/>
          </p:nvCxnSpPr>
          <p:spPr>
            <a:xfrm>
              <a:off x="11049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 userDrawn="1"/>
          </p:nvCxnSpPr>
          <p:spPr>
            <a:xfrm>
              <a:off x="100772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 userDrawn="1"/>
          </p:nvCxnSpPr>
          <p:spPr>
            <a:xfrm>
              <a:off x="9105543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 userDrawn="1"/>
          </p:nvCxnSpPr>
          <p:spPr>
            <a:xfrm>
              <a:off x="813381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 userDrawn="1"/>
          </p:nvCxnSpPr>
          <p:spPr>
            <a:xfrm>
              <a:off x="71620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 userDrawn="1"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 userDrawn="1"/>
          </p:nvCxnSpPr>
          <p:spPr>
            <a:xfrm>
              <a:off x="521863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 userDrawn="1"/>
          </p:nvCxnSpPr>
          <p:spPr>
            <a:xfrm>
              <a:off x="424690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 userDrawn="1"/>
          </p:nvCxnSpPr>
          <p:spPr>
            <a:xfrm>
              <a:off x="327518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 userDrawn="1"/>
          </p:nvCxnSpPr>
          <p:spPr>
            <a:xfrm>
              <a:off x="230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 userDrawn="1"/>
          </p:nvCxnSpPr>
          <p:spPr>
            <a:xfrm>
              <a:off x="1331727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4.75cm</a:t>
              </a:r>
            </a:p>
          </p:txBody>
        </p:sp>
        <p:sp>
          <p:nvSpPr>
            <p:cNvPr id="133" name="TextBox 132"/>
            <p:cNvSpPr txBox="1"/>
            <p:nvPr userDrawn="1"/>
          </p:nvSpPr>
          <p:spPr>
            <a:xfrm>
              <a:off x="-747711" y="221673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6.34cm</a:t>
              </a:r>
            </a:p>
          </p:txBody>
        </p:sp>
        <p:sp>
          <p:nvSpPr>
            <p:cNvPr id="134" name="TextBox 133"/>
            <p:cNvSpPr txBox="1"/>
            <p:nvPr userDrawn="1"/>
          </p:nvSpPr>
          <p:spPr>
            <a:xfrm>
              <a:off x="-747711" y="278730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7.93cm</a:t>
              </a:r>
            </a:p>
          </p:txBody>
        </p:sp>
        <p:sp>
          <p:nvSpPr>
            <p:cNvPr id="135" name="TextBox 134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9.52cm</a:t>
              </a:r>
            </a:p>
          </p:txBody>
        </p:sp>
        <p:sp>
          <p:nvSpPr>
            <p:cNvPr id="136" name="TextBox 135"/>
            <p:cNvSpPr txBox="1"/>
            <p:nvPr userDrawn="1"/>
          </p:nvSpPr>
          <p:spPr>
            <a:xfrm>
              <a:off x="-747711" y="392846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11.11cm</a:t>
              </a:r>
            </a:p>
          </p:txBody>
        </p:sp>
        <p:sp>
          <p:nvSpPr>
            <p:cNvPr id="137" name="TextBox 136"/>
            <p:cNvSpPr txBox="1"/>
            <p:nvPr userDrawn="1"/>
          </p:nvSpPr>
          <p:spPr>
            <a:xfrm>
              <a:off x="-747711" y="44990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12.70cm</a:t>
              </a:r>
            </a:p>
          </p:txBody>
        </p:sp>
        <p:sp>
          <p:nvSpPr>
            <p:cNvPr id="138" name="TextBox 137"/>
            <p:cNvSpPr txBox="1"/>
            <p:nvPr userDrawn="1"/>
          </p:nvSpPr>
          <p:spPr>
            <a:xfrm>
              <a:off x="-747711" y="506961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14.29cm</a:t>
              </a:r>
            </a:p>
          </p:txBody>
        </p:sp>
        <p:sp>
          <p:nvSpPr>
            <p:cNvPr id="139" name="TextBox 138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15.87cm</a:t>
              </a:r>
            </a:p>
          </p:txBody>
        </p:sp>
        <p:sp>
          <p:nvSpPr>
            <p:cNvPr id="140" name="TextBox 139"/>
            <p:cNvSpPr txBox="1"/>
            <p:nvPr userDrawn="1"/>
          </p:nvSpPr>
          <p:spPr>
            <a:xfrm>
              <a:off x="-747711" y="60602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17.00cm</a:t>
              </a:r>
            </a:p>
          </p:txBody>
        </p:sp>
        <p:sp>
          <p:nvSpPr>
            <p:cNvPr id="141" name="TextBox 140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1.00cm</a:t>
              </a:r>
            </a:p>
          </p:txBody>
        </p:sp>
        <p:sp>
          <p:nvSpPr>
            <p:cNvPr id="142" name="TextBox 141"/>
            <p:cNvSpPr txBox="1"/>
            <p:nvPr userDrawn="1"/>
          </p:nvSpPr>
          <p:spPr>
            <a:xfrm>
              <a:off x="127683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3.70cm</a:t>
              </a:r>
            </a:p>
          </p:txBody>
        </p:sp>
        <p:sp>
          <p:nvSpPr>
            <p:cNvPr id="143" name="TextBox 142"/>
            <p:cNvSpPr txBox="1"/>
            <p:nvPr userDrawn="1"/>
          </p:nvSpPr>
          <p:spPr>
            <a:xfrm>
              <a:off x="224887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6.40cm</a:t>
              </a:r>
            </a:p>
          </p:txBody>
        </p:sp>
        <p:sp>
          <p:nvSpPr>
            <p:cNvPr id="144" name="TextBox 143"/>
            <p:cNvSpPr txBox="1"/>
            <p:nvPr userDrawn="1"/>
          </p:nvSpPr>
          <p:spPr>
            <a:xfrm>
              <a:off x="322091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9.10cm</a:t>
              </a:r>
            </a:p>
          </p:txBody>
        </p:sp>
        <p:sp>
          <p:nvSpPr>
            <p:cNvPr id="145" name="TextBox 144"/>
            <p:cNvSpPr txBox="1"/>
            <p:nvPr userDrawn="1"/>
          </p:nvSpPr>
          <p:spPr>
            <a:xfrm>
              <a:off x="419295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11.80cm</a:t>
              </a:r>
            </a:p>
          </p:txBody>
        </p:sp>
        <p:sp>
          <p:nvSpPr>
            <p:cNvPr id="146" name="TextBox 145"/>
            <p:cNvSpPr txBox="1"/>
            <p:nvPr userDrawn="1"/>
          </p:nvSpPr>
          <p:spPr>
            <a:xfrm>
              <a:off x="516499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14.50cm</a:t>
              </a:r>
            </a:p>
          </p:txBody>
        </p:sp>
        <p:sp>
          <p:nvSpPr>
            <p:cNvPr id="147" name="TextBox 146"/>
            <p:cNvSpPr txBox="1"/>
            <p:nvPr userDrawn="1"/>
          </p:nvSpPr>
          <p:spPr>
            <a:xfrm>
              <a:off x="613702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17.20cm</a:t>
              </a:r>
            </a:p>
          </p:txBody>
        </p:sp>
        <p:sp>
          <p:nvSpPr>
            <p:cNvPr id="148" name="TextBox 147"/>
            <p:cNvSpPr txBox="1"/>
            <p:nvPr userDrawn="1"/>
          </p:nvSpPr>
          <p:spPr>
            <a:xfrm>
              <a:off x="710906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9.90cm</a:t>
              </a:r>
            </a:p>
          </p:txBody>
        </p:sp>
        <p:sp>
          <p:nvSpPr>
            <p:cNvPr id="149" name="TextBox 148"/>
            <p:cNvSpPr txBox="1"/>
            <p:nvPr userDrawn="1"/>
          </p:nvSpPr>
          <p:spPr>
            <a:xfrm>
              <a:off x="808110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22.60cm</a:t>
              </a:r>
            </a:p>
          </p:txBody>
        </p:sp>
        <p:sp>
          <p:nvSpPr>
            <p:cNvPr id="150" name="TextBox 149"/>
            <p:cNvSpPr txBox="1"/>
            <p:nvPr userDrawn="1"/>
          </p:nvSpPr>
          <p:spPr>
            <a:xfrm>
              <a:off x="90531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25.30cm</a:t>
              </a:r>
            </a:p>
          </p:txBody>
        </p:sp>
        <p:sp>
          <p:nvSpPr>
            <p:cNvPr id="151" name="TextBox 150"/>
            <p:cNvSpPr txBox="1"/>
            <p:nvPr userDrawn="1"/>
          </p:nvSpPr>
          <p:spPr>
            <a:xfrm>
              <a:off x="100251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27.99cm</a:t>
              </a:r>
            </a:p>
          </p:txBody>
        </p:sp>
        <p:sp>
          <p:nvSpPr>
            <p:cNvPr id="152" name="TextBox 151"/>
            <p:cNvSpPr txBox="1"/>
            <p:nvPr userDrawn="1"/>
          </p:nvSpPr>
          <p:spPr>
            <a:xfrm>
              <a:off x="109972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30.69cm</a:t>
              </a:r>
            </a:p>
          </p:txBody>
        </p:sp>
        <p:sp>
          <p:nvSpPr>
            <p:cNvPr id="153" name="TextBox 152"/>
            <p:cNvSpPr txBox="1"/>
            <p:nvPr userDrawn="1"/>
          </p:nvSpPr>
          <p:spPr>
            <a:xfrm>
              <a:off x="114617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32.85cm</a:t>
              </a:r>
            </a:p>
          </p:txBody>
        </p:sp>
        <p:sp>
          <p:nvSpPr>
            <p:cNvPr id="154" name="TextBox 153"/>
            <p:cNvSpPr txBox="1"/>
            <p:nvPr userDrawn="1"/>
          </p:nvSpPr>
          <p:spPr>
            <a:xfrm>
              <a:off x="104907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30.16cm</a:t>
              </a:r>
            </a:p>
          </p:txBody>
        </p:sp>
        <p:sp>
          <p:nvSpPr>
            <p:cNvPr id="155" name="TextBox 154"/>
            <p:cNvSpPr txBox="1"/>
            <p:nvPr userDrawn="1"/>
          </p:nvSpPr>
          <p:spPr>
            <a:xfrm>
              <a:off x="9519807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27.46cm</a:t>
              </a:r>
            </a:p>
          </p:txBody>
        </p:sp>
        <p:sp>
          <p:nvSpPr>
            <p:cNvPr id="156" name="TextBox 155"/>
            <p:cNvSpPr txBox="1"/>
            <p:nvPr userDrawn="1"/>
          </p:nvSpPr>
          <p:spPr>
            <a:xfrm>
              <a:off x="854883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24.76cm</a:t>
              </a:r>
            </a:p>
          </p:txBody>
        </p:sp>
        <p:sp>
          <p:nvSpPr>
            <p:cNvPr id="157" name="TextBox 156"/>
            <p:cNvSpPr txBox="1"/>
            <p:nvPr userDrawn="1"/>
          </p:nvSpPr>
          <p:spPr>
            <a:xfrm>
              <a:off x="757786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22.07cm</a:t>
              </a:r>
            </a:p>
          </p:txBody>
        </p:sp>
        <p:sp>
          <p:nvSpPr>
            <p:cNvPr id="158" name="TextBox 157"/>
            <p:cNvSpPr txBox="1"/>
            <p:nvPr userDrawn="1"/>
          </p:nvSpPr>
          <p:spPr>
            <a:xfrm>
              <a:off x="660688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19.37cm</a:t>
              </a:r>
            </a:p>
          </p:txBody>
        </p:sp>
        <p:sp>
          <p:nvSpPr>
            <p:cNvPr id="159" name="TextBox 158"/>
            <p:cNvSpPr txBox="1"/>
            <p:nvPr userDrawn="1"/>
          </p:nvSpPr>
          <p:spPr>
            <a:xfrm>
              <a:off x="56359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16.67cm</a:t>
              </a:r>
            </a:p>
          </p:txBody>
        </p:sp>
        <p:sp>
          <p:nvSpPr>
            <p:cNvPr id="160" name="TextBox 159"/>
            <p:cNvSpPr txBox="1"/>
            <p:nvPr userDrawn="1"/>
          </p:nvSpPr>
          <p:spPr>
            <a:xfrm>
              <a:off x="46649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13.98cm</a:t>
              </a:r>
            </a:p>
          </p:txBody>
        </p:sp>
        <p:sp>
          <p:nvSpPr>
            <p:cNvPr id="161" name="TextBox 160"/>
            <p:cNvSpPr txBox="1"/>
            <p:nvPr userDrawn="1"/>
          </p:nvSpPr>
          <p:spPr>
            <a:xfrm>
              <a:off x="3693969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11.28cm</a:t>
              </a:r>
            </a:p>
          </p:txBody>
        </p:sp>
        <p:sp>
          <p:nvSpPr>
            <p:cNvPr id="162" name="TextBox 161"/>
            <p:cNvSpPr txBox="1"/>
            <p:nvPr userDrawn="1"/>
          </p:nvSpPr>
          <p:spPr>
            <a:xfrm>
              <a:off x="272299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8.59cm</a:t>
              </a:r>
            </a:p>
          </p:txBody>
        </p:sp>
        <p:sp>
          <p:nvSpPr>
            <p:cNvPr id="163" name="TextBox 162"/>
            <p:cNvSpPr txBox="1"/>
            <p:nvPr userDrawn="1"/>
          </p:nvSpPr>
          <p:spPr>
            <a:xfrm>
              <a:off x="1752023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5.89cm</a:t>
              </a:r>
            </a:p>
          </p:txBody>
        </p:sp>
        <p:sp>
          <p:nvSpPr>
            <p:cNvPr id="164" name="TextBox 163"/>
            <p:cNvSpPr txBox="1"/>
            <p:nvPr userDrawn="1"/>
          </p:nvSpPr>
          <p:spPr>
            <a:xfrm>
              <a:off x="7810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3.19cm</a:t>
              </a:r>
            </a:p>
          </p:txBody>
        </p:sp>
        <p:cxnSp>
          <p:nvCxnSpPr>
            <p:cNvPr id="165" name="Straight Connector 164"/>
            <p:cNvCxnSpPr/>
            <p:nvPr userDrawn="1"/>
          </p:nvCxnSpPr>
          <p:spPr>
            <a:xfrm>
              <a:off x="360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 userDrawn="1"/>
          </p:nvSpPr>
          <p:spPr>
            <a:xfrm>
              <a:off x="-1143000" y="61833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167" name="TextBox 166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168" name="TextBox 167"/>
            <p:cNvSpPr txBox="1"/>
            <p:nvPr userDrawn="1"/>
          </p:nvSpPr>
          <p:spPr>
            <a:xfrm>
              <a:off x="-1143000" y="11986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Heading Baseline</a:t>
              </a:r>
            </a:p>
          </p:txBody>
        </p:sp>
        <p:sp>
          <p:nvSpPr>
            <p:cNvPr id="169" name="TextBox 168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170" name="TextBox 169"/>
            <p:cNvSpPr txBox="1"/>
            <p:nvPr userDrawn="1"/>
          </p:nvSpPr>
          <p:spPr>
            <a:xfrm>
              <a:off x="11933758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</p:grpSp>
      <p:cxnSp>
        <p:nvCxnSpPr>
          <p:cNvPr id="174" name="Straight Connector 173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6" name="Picture 9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9999" y="6345031"/>
            <a:ext cx="2025317" cy="19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30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1450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27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pos="725">
          <p15:clr>
            <a:srgbClr val="A4A3A4"/>
          </p15:clr>
        </p15:guide>
        <p15:guide id="4" pos="842">
          <p15:clr>
            <a:srgbClr val="A4A3A4"/>
          </p15:clr>
        </p15:guide>
        <p15:guide id="5" pos="1335">
          <p15:clr>
            <a:srgbClr val="A4A3A4"/>
          </p15:clr>
        </p15:guide>
        <p15:guide id="6" pos="1454">
          <p15:clr>
            <a:srgbClr val="A4A3A4"/>
          </p15:clr>
        </p15:guide>
        <p15:guide id="7" pos="1947">
          <p15:clr>
            <a:srgbClr val="A4A3A4"/>
          </p15:clr>
        </p15:guide>
        <p15:guide id="8" pos="2064">
          <p15:clr>
            <a:srgbClr val="A4A3A4"/>
          </p15:clr>
        </p15:guide>
        <p15:guide id="9" pos="2558">
          <p15:clr>
            <a:srgbClr val="A4A3A4"/>
          </p15:clr>
        </p15:guide>
        <p15:guide id="10" pos="2678">
          <p15:clr>
            <a:srgbClr val="A4A3A4"/>
          </p15:clr>
        </p15:guide>
        <p15:guide id="11" pos="3170">
          <p15:clr>
            <a:srgbClr val="A4A3A4"/>
          </p15:clr>
        </p15:guide>
        <p15:guide id="12" pos="3288">
          <p15:clr>
            <a:srgbClr val="A4A3A4"/>
          </p15:clr>
        </p15:guide>
        <p15:guide id="13" pos="3780">
          <p15:clr>
            <a:srgbClr val="A4A3A4"/>
          </p15:clr>
        </p15:guide>
        <p15:guide id="14" pos="3900">
          <p15:clr>
            <a:srgbClr val="A4A3A4"/>
          </p15:clr>
        </p15:guide>
        <p15:guide id="15" pos="4392">
          <p15:clr>
            <a:srgbClr val="A4A3A4"/>
          </p15:clr>
        </p15:guide>
        <p15:guide id="16" pos="4512">
          <p15:clr>
            <a:srgbClr val="A4A3A4"/>
          </p15:clr>
        </p15:guide>
        <p15:guide id="17" pos="5124">
          <p15:clr>
            <a:srgbClr val="A4A3A4"/>
          </p15:clr>
        </p15:guide>
        <p15:guide id="18" pos="5004">
          <p15:clr>
            <a:srgbClr val="A4A3A4"/>
          </p15:clr>
        </p15:guide>
        <p15:guide id="19" pos="5616">
          <p15:clr>
            <a:srgbClr val="A4A3A4"/>
          </p15:clr>
        </p15:guide>
        <p15:guide id="20" pos="5736">
          <p15:clr>
            <a:srgbClr val="A4A3A4"/>
          </p15:clr>
        </p15:guide>
        <p15:guide id="21" pos="6227">
          <p15:clr>
            <a:srgbClr val="A4A3A4"/>
          </p15:clr>
        </p15:guide>
        <p15:guide id="22" pos="6348">
          <p15:clr>
            <a:srgbClr val="A4A3A4"/>
          </p15:clr>
        </p15:guide>
        <p15:guide id="23" pos="6839">
          <p15:clr>
            <a:srgbClr val="A4A3A4"/>
          </p15:clr>
        </p15:guide>
        <p15:guide id="24" pos="6960">
          <p15:clr>
            <a:srgbClr val="A4A3A4"/>
          </p15:clr>
        </p15:guide>
        <p15:guide id="25" pos="7451">
          <p15:clr>
            <a:srgbClr val="A4A3A4"/>
          </p15:clr>
        </p15:guide>
        <p15:guide id="26" orient="horz" pos="1799">
          <p15:clr>
            <a:srgbClr val="A4A3A4"/>
          </p15:clr>
        </p15:guide>
        <p15:guide id="27" orient="horz" pos="1437">
          <p15:clr>
            <a:srgbClr val="A4A3A4"/>
          </p15:clr>
        </p15:guide>
        <p15:guide id="28" orient="horz" pos="1077">
          <p15:clr>
            <a:srgbClr val="A4A3A4"/>
          </p15:clr>
        </p15:guide>
        <p15:guide id="29" orient="horz" pos="717">
          <p15:clr>
            <a:srgbClr val="A4A3A4"/>
          </p15:clr>
        </p15:guide>
        <p15:guide id="30" orient="horz" pos="2519">
          <p15:clr>
            <a:srgbClr val="A4A3A4"/>
          </p15:clr>
        </p15:guide>
        <p15:guide id="31" orient="horz" pos="2879">
          <p15:clr>
            <a:srgbClr val="A4A3A4"/>
          </p15:clr>
        </p15:guide>
        <p15:guide id="32" orient="horz" pos="3240">
          <p15:clr>
            <a:srgbClr val="A4A3A4"/>
          </p15:clr>
        </p15:guide>
        <p15:guide id="33" orient="horz" pos="3600">
          <p15:clr>
            <a:srgbClr val="A4A3A4"/>
          </p15:clr>
        </p15:guide>
        <p15:guide id="34" orient="horz" pos="3855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43000" y="-438330"/>
            <a:ext cx="13716000" cy="6744832"/>
            <a:chOff x="-1143000" y="-438330"/>
            <a:chExt cx="13716000" cy="674483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-256200" y="1138238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-747711" y="10755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3.16cm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-256200" y="2282296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-256200" y="2854325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-256200" y="3998383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-256200" y="4570412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-256200" y="5142441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14935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12003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09071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06140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03208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60027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97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794413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91482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988550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085619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1049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00772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9105543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813381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1620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21863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24690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27518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30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331727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4.75cm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-747711" y="221673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6.34cm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-747711" y="278730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7.93cm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9.52cm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-747711" y="392846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11.11cm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-747711" y="44990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12.70cm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-747711" y="506961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14.29cm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15.87cm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-747711" y="60602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17.00cm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1.00cm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27683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3.70cm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24887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6.40cm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22091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9.10cm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19295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11.80cm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16499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14.50cm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13702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17.20cm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10906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9.90cm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08110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22.60cm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90531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25.30cm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00251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27.99cm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09972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30.69cm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14617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32.85cm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04907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30.16cm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9519807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27.46cm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54883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24.76cm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57786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22.07cm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60688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19.37cm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6359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16.67cm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6649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13.98cm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93969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11.28cm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2299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8.59cm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752023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5.89cm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810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3.19cm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360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-1143000" y="61833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-1143000" y="11986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Heading Baseline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1933758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</p:grpSp>
      <p:sp>
        <p:nvSpPr>
          <p:cNvPr id="99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70434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0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08150"/>
            <a:ext cx="11466875" cy="40036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-1143000" y="-438330"/>
            <a:ext cx="13716000" cy="6744832"/>
            <a:chOff x="-1143000" y="-438330"/>
            <a:chExt cx="13716000" cy="6744832"/>
          </a:xfrm>
        </p:grpSpPr>
        <p:cxnSp>
          <p:nvCxnSpPr>
            <p:cNvPr id="94" name="Straight Connector 93"/>
            <p:cNvCxnSpPr/>
            <p:nvPr userDrawn="1"/>
          </p:nvCxnSpPr>
          <p:spPr>
            <a:xfrm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 userDrawn="1"/>
          </p:nvCxnSpPr>
          <p:spPr>
            <a:xfrm>
              <a:off x="-256200" y="1138238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 userDrawn="1"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 userDrawn="1"/>
          </p:nvSpPr>
          <p:spPr>
            <a:xfrm>
              <a:off x="-747711" y="10755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3.16cm</a:t>
              </a:r>
            </a:p>
          </p:txBody>
        </p:sp>
        <p:cxnSp>
          <p:nvCxnSpPr>
            <p:cNvPr id="103" name="Straight Connector 102"/>
            <p:cNvCxnSpPr/>
            <p:nvPr userDrawn="1"/>
          </p:nvCxnSpPr>
          <p:spPr>
            <a:xfrm>
              <a:off x="-256200" y="2282296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 userDrawn="1"/>
          </p:nvCxnSpPr>
          <p:spPr>
            <a:xfrm>
              <a:off x="-256200" y="2854325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 userDrawn="1"/>
          </p:nvCxnSpPr>
          <p:spPr>
            <a:xfrm>
              <a:off x="-256200" y="3998383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 userDrawn="1"/>
          </p:nvCxnSpPr>
          <p:spPr>
            <a:xfrm>
              <a:off x="-256200" y="4570412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 userDrawn="1"/>
          </p:nvCxnSpPr>
          <p:spPr>
            <a:xfrm>
              <a:off x="-256200" y="5142441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 userDrawn="1"/>
          </p:nvCxnSpPr>
          <p:spPr>
            <a:xfrm>
              <a:off x="114935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 userDrawn="1"/>
          </p:nvCxnSpPr>
          <p:spPr>
            <a:xfrm>
              <a:off x="212003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 userDrawn="1"/>
          </p:nvCxnSpPr>
          <p:spPr>
            <a:xfrm>
              <a:off x="309071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 userDrawn="1"/>
          </p:nvCxnSpPr>
          <p:spPr>
            <a:xfrm>
              <a:off x="406140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 userDrawn="1"/>
          </p:nvCxnSpPr>
          <p:spPr>
            <a:xfrm>
              <a:off x="503208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 userDrawn="1"/>
          </p:nvCxnSpPr>
          <p:spPr>
            <a:xfrm>
              <a:off x="60027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 userDrawn="1"/>
          </p:nvCxnSpPr>
          <p:spPr>
            <a:xfrm>
              <a:off x="697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 userDrawn="1"/>
          </p:nvCxnSpPr>
          <p:spPr>
            <a:xfrm>
              <a:off x="794413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 userDrawn="1"/>
          </p:nvCxnSpPr>
          <p:spPr>
            <a:xfrm>
              <a:off x="891482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 userDrawn="1"/>
          </p:nvCxnSpPr>
          <p:spPr>
            <a:xfrm>
              <a:off x="988550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 userDrawn="1"/>
          </p:nvCxnSpPr>
          <p:spPr>
            <a:xfrm>
              <a:off x="1085619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 userDrawn="1"/>
          </p:nvCxnSpPr>
          <p:spPr>
            <a:xfrm>
              <a:off x="11049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 userDrawn="1"/>
          </p:nvCxnSpPr>
          <p:spPr>
            <a:xfrm>
              <a:off x="100772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 userDrawn="1"/>
          </p:nvCxnSpPr>
          <p:spPr>
            <a:xfrm>
              <a:off x="9105543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 userDrawn="1"/>
          </p:nvCxnSpPr>
          <p:spPr>
            <a:xfrm>
              <a:off x="813381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 userDrawn="1"/>
          </p:nvCxnSpPr>
          <p:spPr>
            <a:xfrm>
              <a:off x="71620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 userDrawn="1"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 userDrawn="1"/>
          </p:nvCxnSpPr>
          <p:spPr>
            <a:xfrm>
              <a:off x="521863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 userDrawn="1"/>
          </p:nvCxnSpPr>
          <p:spPr>
            <a:xfrm>
              <a:off x="424690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 userDrawn="1"/>
          </p:nvCxnSpPr>
          <p:spPr>
            <a:xfrm>
              <a:off x="327518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 userDrawn="1"/>
          </p:nvCxnSpPr>
          <p:spPr>
            <a:xfrm>
              <a:off x="230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 userDrawn="1"/>
          </p:nvCxnSpPr>
          <p:spPr>
            <a:xfrm>
              <a:off x="1331727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4.75cm</a:t>
              </a:r>
            </a:p>
          </p:txBody>
        </p:sp>
        <p:sp>
          <p:nvSpPr>
            <p:cNvPr id="133" name="TextBox 132"/>
            <p:cNvSpPr txBox="1"/>
            <p:nvPr userDrawn="1"/>
          </p:nvSpPr>
          <p:spPr>
            <a:xfrm>
              <a:off x="-747711" y="221673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6.34cm</a:t>
              </a:r>
            </a:p>
          </p:txBody>
        </p:sp>
        <p:sp>
          <p:nvSpPr>
            <p:cNvPr id="134" name="TextBox 133"/>
            <p:cNvSpPr txBox="1"/>
            <p:nvPr userDrawn="1"/>
          </p:nvSpPr>
          <p:spPr>
            <a:xfrm>
              <a:off x="-747711" y="278730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7.93cm</a:t>
              </a:r>
            </a:p>
          </p:txBody>
        </p:sp>
        <p:sp>
          <p:nvSpPr>
            <p:cNvPr id="135" name="TextBox 134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9.52cm</a:t>
              </a:r>
            </a:p>
          </p:txBody>
        </p:sp>
        <p:sp>
          <p:nvSpPr>
            <p:cNvPr id="136" name="TextBox 135"/>
            <p:cNvSpPr txBox="1"/>
            <p:nvPr userDrawn="1"/>
          </p:nvSpPr>
          <p:spPr>
            <a:xfrm>
              <a:off x="-747711" y="392846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11.11cm</a:t>
              </a:r>
            </a:p>
          </p:txBody>
        </p:sp>
        <p:sp>
          <p:nvSpPr>
            <p:cNvPr id="137" name="TextBox 136"/>
            <p:cNvSpPr txBox="1"/>
            <p:nvPr userDrawn="1"/>
          </p:nvSpPr>
          <p:spPr>
            <a:xfrm>
              <a:off x="-747711" y="44990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12.70cm</a:t>
              </a:r>
            </a:p>
          </p:txBody>
        </p:sp>
        <p:sp>
          <p:nvSpPr>
            <p:cNvPr id="138" name="TextBox 137"/>
            <p:cNvSpPr txBox="1"/>
            <p:nvPr userDrawn="1"/>
          </p:nvSpPr>
          <p:spPr>
            <a:xfrm>
              <a:off x="-747711" y="506961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14.29cm</a:t>
              </a:r>
            </a:p>
          </p:txBody>
        </p:sp>
        <p:sp>
          <p:nvSpPr>
            <p:cNvPr id="139" name="TextBox 138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15.87cm</a:t>
              </a:r>
            </a:p>
          </p:txBody>
        </p:sp>
        <p:sp>
          <p:nvSpPr>
            <p:cNvPr id="140" name="TextBox 139"/>
            <p:cNvSpPr txBox="1"/>
            <p:nvPr userDrawn="1"/>
          </p:nvSpPr>
          <p:spPr>
            <a:xfrm>
              <a:off x="-747711" y="60602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17.00cm</a:t>
              </a:r>
            </a:p>
          </p:txBody>
        </p:sp>
        <p:sp>
          <p:nvSpPr>
            <p:cNvPr id="141" name="TextBox 140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1.00cm</a:t>
              </a:r>
            </a:p>
          </p:txBody>
        </p:sp>
        <p:sp>
          <p:nvSpPr>
            <p:cNvPr id="142" name="TextBox 141"/>
            <p:cNvSpPr txBox="1"/>
            <p:nvPr userDrawn="1"/>
          </p:nvSpPr>
          <p:spPr>
            <a:xfrm>
              <a:off x="127683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3.70cm</a:t>
              </a:r>
            </a:p>
          </p:txBody>
        </p:sp>
        <p:sp>
          <p:nvSpPr>
            <p:cNvPr id="143" name="TextBox 142"/>
            <p:cNvSpPr txBox="1"/>
            <p:nvPr userDrawn="1"/>
          </p:nvSpPr>
          <p:spPr>
            <a:xfrm>
              <a:off x="224887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6.40cm</a:t>
              </a:r>
            </a:p>
          </p:txBody>
        </p:sp>
        <p:sp>
          <p:nvSpPr>
            <p:cNvPr id="144" name="TextBox 143"/>
            <p:cNvSpPr txBox="1"/>
            <p:nvPr userDrawn="1"/>
          </p:nvSpPr>
          <p:spPr>
            <a:xfrm>
              <a:off x="322091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9.10cm</a:t>
              </a:r>
            </a:p>
          </p:txBody>
        </p:sp>
        <p:sp>
          <p:nvSpPr>
            <p:cNvPr id="145" name="TextBox 144"/>
            <p:cNvSpPr txBox="1"/>
            <p:nvPr userDrawn="1"/>
          </p:nvSpPr>
          <p:spPr>
            <a:xfrm>
              <a:off x="419295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11.80cm</a:t>
              </a:r>
            </a:p>
          </p:txBody>
        </p:sp>
        <p:sp>
          <p:nvSpPr>
            <p:cNvPr id="146" name="TextBox 145"/>
            <p:cNvSpPr txBox="1"/>
            <p:nvPr userDrawn="1"/>
          </p:nvSpPr>
          <p:spPr>
            <a:xfrm>
              <a:off x="516499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14.50cm</a:t>
              </a:r>
            </a:p>
          </p:txBody>
        </p:sp>
        <p:sp>
          <p:nvSpPr>
            <p:cNvPr id="147" name="TextBox 146"/>
            <p:cNvSpPr txBox="1"/>
            <p:nvPr userDrawn="1"/>
          </p:nvSpPr>
          <p:spPr>
            <a:xfrm>
              <a:off x="613702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17.20cm</a:t>
              </a:r>
            </a:p>
          </p:txBody>
        </p:sp>
        <p:sp>
          <p:nvSpPr>
            <p:cNvPr id="148" name="TextBox 147"/>
            <p:cNvSpPr txBox="1"/>
            <p:nvPr userDrawn="1"/>
          </p:nvSpPr>
          <p:spPr>
            <a:xfrm>
              <a:off x="710906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9.90cm</a:t>
              </a:r>
            </a:p>
          </p:txBody>
        </p:sp>
        <p:sp>
          <p:nvSpPr>
            <p:cNvPr id="149" name="TextBox 148"/>
            <p:cNvSpPr txBox="1"/>
            <p:nvPr userDrawn="1"/>
          </p:nvSpPr>
          <p:spPr>
            <a:xfrm>
              <a:off x="808110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22.60cm</a:t>
              </a:r>
            </a:p>
          </p:txBody>
        </p:sp>
        <p:sp>
          <p:nvSpPr>
            <p:cNvPr id="150" name="TextBox 149"/>
            <p:cNvSpPr txBox="1"/>
            <p:nvPr userDrawn="1"/>
          </p:nvSpPr>
          <p:spPr>
            <a:xfrm>
              <a:off x="90531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25.30cm</a:t>
              </a:r>
            </a:p>
          </p:txBody>
        </p:sp>
        <p:sp>
          <p:nvSpPr>
            <p:cNvPr id="151" name="TextBox 150"/>
            <p:cNvSpPr txBox="1"/>
            <p:nvPr userDrawn="1"/>
          </p:nvSpPr>
          <p:spPr>
            <a:xfrm>
              <a:off x="100251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27.99cm</a:t>
              </a:r>
            </a:p>
          </p:txBody>
        </p:sp>
        <p:sp>
          <p:nvSpPr>
            <p:cNvPr id="152" name="TextBox 151"/>
            <p:cNvSpPr txBox="1"/>
            <p:nvPr userDrawn="1"/>
          </p:nvSpPr>
          <p:spPr>
            <a:xfrm>
              <a:off x="109972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30.69cm</a:t>
              </a:r>
            </a:p>
          </p:txBody>
        </p:sp>
        <p:sp>
          <p:nvSpPr>
            <p:cNvPr id="153" name="TextBox 152"/>
            <p:cNvSpPr txBox="1"/>
            <p:nvPr userDrawn="1"/>
          </p:nvSpPr>
          <p:spPr>
            <a:xfrm>
              <a:off x="114617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32.85cm</a:t>
              </a:r>
            </a:p>
          </p:txBody>
        </p:sp>
        <p:sp>
          <p:nvSpPr>
            <p:cNvPr id="154" name="TextBox 153"/>
            <p:cNvSpPr txBox="1"/>
            <p:nvPr userDrawn="1"/>
          </p:nvSpPr>
          <p:spPr>
            <a:xfrm>
              <a:off x="104907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30.16cm</a:t>
              </a:r>
            </a:p>
          </p:txBody>
        </p:sp>
        <p:sp>
          <p:nvSpPr>
            <p:cNvPr id="155" name="TextBox 154"/>
            <p:cNvSpPr txBox="1"/>
            <p:nvPr userDrawn="1"/>
          </p:nvSpPr>
          <p:spPr>
            <a:xfrm>
              <a:off x="9519807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27.46cm</a:t>
              </a:r>
            </a:p>
          </p:txBody>
        </p:sp>
        <p:sp>
          <p:nvSpPr>
            <p:cNvPr id="156" name="TextBox 155"/>
            <p:cNvSpPr txBox="1"/>
            <p:nvPr userDrawn="1"/>
          </p:nvSpPr>
          <p:spPr>
            <a:xfrm>
              <a:off x="854883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24.76cm</a:t>
              </a:r>
            </a:p>
          </p:txBody>
        </p:sp>
        <p:sp>
          <p:nvSpPr>
            <p:cNvPr id="157" name="TextBox 156"/>
            <p:cNvSpPr txBox="1"/>
            <p:nvPr userDrawn="1"/>
          </p:nvSpPr>
          <p:spPr>
            <a:xfrm>
              <a:off x="757786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22.07cm</a:t>
              </a:r>
            </a:p>
          </p:txBody>
        </p:sp>
        <p:sp>
          <p:nvSpPr>
            <p:cNvPr id="158" name="TextBox 157"/>
            <p:cNvSpPr txBox="1"/>
            <p:nvPr userDrawn="1"/>
          </p:nvSpPr>
          <p:spPr>
            <a:xfrm>
              <a:off x="660688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19.37cm</a:t>
              </a:r>
            </a:p>
          </p:txBody>
        </p:sp>
        <p:sp>
          <p:nvSpPr>
            <p:cNvPr id="159" name="TextBox 158"/>
            <p:cNvSpPr txBox="1"/>
            <p:nvPr userDrawn="1"/>
          </p:nvSpPr>
          <p:spPr>
            <a:xfrm>
              <a:off x="56359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16.67cm</a:t>
              </a:r>
            </a:p>
          </p:txBody>
        </p:sp>
        <p:sp>
          <p:nvSpPr>
            <p:cNvPr id="160" name="TextBox 159"/>
            <p:cNvSpPr txBox="1"/>
            <p:nvPr userDrawn="1"/>
          </p:nvSpPr>
          <p:spPr>
            <a:xfrm>
              <a:off x="46649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13.98cm</a:t>
              </a:r>
            </a:p>
          </p:txBody>
        </p:sp>
        <p:sp>
          <p:nvSpPr>
            <p:cNvPr id="161" name="TextBox 160"/>
            <p:cNvSpPr txBox="1"/>
            <p:nvPr userDrawn="1"/>
          </p:nvSpPr>
          <p:spPr>
            <a:xfrm>
              <a:off x="3693969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11.28cm</a:t>
              </a:r>
            </a:p>
          </p:txBody>
        </p:sp>
        <p:sp>
          <p:nvSpPr>
            <p:cNvPr id="162" name="TextBox 161"/>
            <p:cNvSpPr txBox="1"/>
            <p:nvPr userDrawn="1"/>
          </p:nvSpPr>
          <p:spPr>
            <a:xfrm>
              <a:off x="272299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8.59cm</a:t>
              </a:r>
            </a:p>
          </p:txBody>
        </p:sp>
        <p:sp>
          <p:nvSpPr>
            <p:cNvPr id="163" name="TextBox 162"/>
            <p:cNvSpPr txBox="1"/>
            <p:nvPr userDrawn="1"/>
          </p:nvSpPr>
          <p:spPr>
            <a:xfrm>
              <a:off x="1752023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5.89cm</a:t>
              </a:r>
            </a:p>
          </p:txBody>
        </p:sp>
        <p:sp>
          <p:nvSpPr>
            <p:cNvPr id="164" name="TextBox 163"/>
            <p:cNvSpPr txBox="1"/>
            <p:nvPr userDrawn="1"/>
          </p:nvSpPr>
          <p:spPr>
            <a:xfrm>
              <a:off x="7810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3.19cm</a:t>
              </a:r>
            </a:p>
          </p:txBody>
        </p:sp>
        <p:cxnSp>
          <p:nvCxnSpPr>
            <p:cNvPr id="165" name="Straight Connector 164"/>
            <p:cNvCxnSpPr/>
            <p:nvPr userDrawn="1"/>
          </p:nvCxnSpPr>
          <p:spPr>
            <a:xfrm>
              <a:off x="360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 userDrawn="1"/>
          </p:nvSpPr>
          <p:spPr>
            <a:xfrm>
              <a:off x="-1143000" y="61833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167" name="TextBox 166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168" name="TextBox 167"/>
            <p:cNvSpPr txBox="1"/>
            <p:nvPr userDrawn="1"/>
          </p:nvSpPr>
          <p:spPr>
            <a:xfrm>
              <a:off x="-1143000" y="11986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Heading Baseline</a:t>
              </a:r>
            </a:p>
          </p:txBody>
        </p:sp>
        <p:sp>
          <p:nvSpPr>
            <p:cNvPr id="169" name="TextBox 168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170" name="TextBox 169"/>
            <p:cNvSpPr txBox="1"/>
            <p:nvPr userDrawn="1"/>
          </p:nvSpPr>
          <p:spPr>
            <a:xfrm>
              <a:off x="11933758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</p:grpSp>
      <p:cxnSp>
        <p:nvCxnSpPr>
          <p:cNvPr id="174" name="Straight Connector 173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6" name="Picture 9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9999" y="6345031"/>
            <a:ext cx="2025317" cy="19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86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1450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27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pos="725">
          <p15:clr>
            <a:srgbClr val="A4A3A4"/>
          </p15:clr>
        </p15:guide>
        <p15:guide id="4" pos="842">
          <p15:clr>
            <a:srgbClr val="A4A3A4"/>
          </p15:clr>
        </p15:guide>
        <p15:guide id="5" pos="1335">
          <p15:clr>
            <a:srgbClr val="A4A3A4"/>
          </p15:clr>
        </p15:guide>
        <p15:guide id="6" pos="1454">
          <p15:clr>
            <a:srgbClr val="A4A3A4"/>
          </p15:clr>
        </p15:guide>
        <p15:guide id="7" pos="1947">
          <p15:clr>
            <a:srgbClr val="A4A3A4"/>
          </p15:clr>
        </p15:guide>
        <p15:guide id="8" pos="2064">
          <p15:clr>
            <a:srgbClr val="A4A3A4"/>
          </p15:clr>
        </p15:guide>
        <p15:guide id="9" pos="2558">
          <p15:clr>
            <a:srgbClr val="A4A3A4"/>
          </p15:clr>
        </p15:guide>
        <p15:guide id="10" pos="2678">
          <p15:clr>
            <a:srgbClr val="A4A3A4"/>
          </p15:clr>
        </p15:guide>
        <p15:guide id="11" pos="3170">
          <p15:clr>
            <a:srgbClr val="A4A3A4"/>
          </p15:clr>
        </p15:guide>
        <p15:guide id="12" pos="3288">
          <p15:clr>
            <a:srgbClr val="A4A3A4"/>
          </p15:clr>
        </p15:guide>
        <p15:guide id="13" pos="3780">
          <p15:clr>
            <a:srgbClr val="A4A3A4"/>
          </p15:clr>
        </p15:guide>
        <p15:guide id="14" pos="3900">
          <p15:clr>
            <a:srgbClr val="A4A3A4"/>
          </p15:clr>
        </p15:guide>
        <p15:guide id="15" pos="4392">
          <p15:clr>
            <a:srgbClr val="A4A3A4"/>
          </p15:clr>
        </p15:guide>
        <p15:guide id="16" pos="4512">
          <p15:clr>
            <a:srgbClr val="A4A3A4"/>
          </p15:clr>
        </p15:guide>
        <p15:guide id="17" pos="5124">
          <p15:clr>
            <a:srgbClr val="A4A3A4"/>
          </p15:clr>
        </p15:guide>
        <p15:guide id="18" pos="5004">
          <p15:clr>
            <a:srgbClr val="A4A3A4"/>
          </p15:clr>
        </p15:guide>
        <p15:guide id="19" pos="5616">
          <p15:clr>
            <a:srgbClr val="A4A3A4"/>
          </p15:clr>
        </p15:guide>
        <p15:guide id="20" pos="5736">
          <p15:clr>
            <a:srgbClr val="A4A3A4"/>
          </p15:clr>
        </p15:guide>
        <p15:guide id="21" pos="6227">
          <p15:clr>
            <a:srgbClr val="A4A3A4"/>
          </p15:clr>
        </p15:guide>
        <p15:guide id="22" pos="6348">
          <p15:clr>
            <a:srgbClr val="A4A3A4"/>
          </p15:clr>
        </p15:guide>
        <p15:guide id="23" pos="6839">
          <p15:clr>
            <a:srgbClr val="A4A3A4"/>
          </p15:clr>
        </p15:guide>
        <p15:guide id="24" pos="6960">
          <p15:clr>
            <a:srgbClr val="A4A3A4"/>
          </p15:clr>
        </p15:guide>
        <p15:guide id="25" pos="7451">
          <p15:clr>
            <a:srgbClr val="A4A3A4"/>
          </p15:clr>
        </p15:guide>
        <p15:guide id="26" orient="horz" pos="1799">
          <p15:clr>
            <a:srgbClr val="A4A3A4"/>
          </p15:clr>
        </p15:guide>
        <p15:guide id="27" orient="horz" pos="1437">
          <p15:clr>
            <a:srgbClr val="A4A3A4"/>
          </p15:clr>
        </p15:guide>
        <p15:guide id="28" orient="horz" pos="1077">
          <p15:clr>
            <a:srgbClr val="A4A3A4"/>
          </p15:clr>
        </p15:guide>
        <p15:guide id="29" orient="horz" pos="717">
          <p15:clr>
            <a:srgbClr val="A4A3A4"/>
          </p15:clr>
        </p15:guide>
        <p15:guide id="30" orient="horz" pos="2519">
          <p15:clr>
            <a:srgbClr val="A4A3A4"/>
          </p15:clr>
        </p15:guide>
        <p15:guide id="31" orient="horz" pos="2879">
          <p15:clr>
            <a:srgbClr val="A4A3A4"/>
          </p15:clr>
        </p15:guide>
        <p15:guide id="32" orient="horz" pos="3240">
          <p15:clr>
            <a:srgbClr val="A4A3A4"/>
          </p15:clr>
        </p15:guide>
        <p15:guide id="33" orient="horz" pos="3600">
          <p15:clr>
            <a:srgbClr val="A4A3A4"/>
          </p15:clr>
        </p15:guide>
        <p15:guide id="34" orient="horz" pos="3855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43000" y="-438330"/>
            <a:ext cx="13716000" cy="6744832"/>
            <a:chOff x="-1143000" y="-438330"/>
            <a:chExt cx="13716000" cy="674483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-256200" y="1138238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-747711" y="10755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3.16cm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-256200" y="2282296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-256200" y="2854325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-256200" y="3998383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-256200" y="4570412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-256200" y="5142441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14935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12003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09071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06140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03208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60027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97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794413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91482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988550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085619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1049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00772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9105543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813381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1620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21863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24690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27518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30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331727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4.75cm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-747711" y="221673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6.34cm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-747711" y="278730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7.93cm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9.52cm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-747711" y="392846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11.11cm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-747711" y="44990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12.70cm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-747711" y="506961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14.29cm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15.87cm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-747711" y="60602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17.00cm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1.00cm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27683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3.70cm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24887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6.40cm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22091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9.10cm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19295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11.80cm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16499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14.50cm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13702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17.20cm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10906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9.90cm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08110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22.60cm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90531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25.30cm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00251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27.99cm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09972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30.69cm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14617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32.85cm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04907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30.16cm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9519807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27.46cm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54883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24.76cm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57786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22.07cm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60688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19.37cm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6359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16.67cm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6649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13.98cm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93969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11.28cm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72299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8.59cm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752023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5.89cm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810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3.19cm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360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-1143000" y="61833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-1143000" y="11986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Heading Baseline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1933758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</p:grpSp>
      <p:sp>
        <p:nvSpPr>
          <p:cNvPr id="99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70434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0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08150"/>
            <a:ext cx="11466875" cy="40036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4275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62DF581-B855-45FE-B7E7-BD314882ED09}" type="slidenum">
              <a:rPr lang="pl-PL" smtClean="0"/>
              <a:t>‹#›</a:t>
            </a:fld>
            <a:endParaRPr lang="pl-PL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-1143000" y="-438330"/>
            <a:ext cx="13716000" cy="6744832"/>
            <a:chOff x="-1143000" y="-438330"/>
            <a:chExt cx="13716000" cy="6744832"/>
          </a:xfrm>
        </p:grpSpPr>
        <p:cxnSp>
          <p:nvCxnSpPr>
            <p:cNvPr id="94" name="Straight Connector 93"/>
            <p:cNvCxnSpPr/>
            <p:nvPr userDrawn="1"/>
          </p:nvCxnSpPr>
          <p:spPr>
            <a:xfrm>
              <a:off x="1182687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 userDrawn="1"/>
          </p:nvCxnSpPr>
          <p:spPr>
            <a:xfrm>
              <a:off x="-256200" y="1138238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 userDrawn="1"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 userDrawn="1"/>
          </p:nvSpPr>
          <p:spPr>
            <a:xfrm>
              <a:off x="-747711" y="10755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3.16cm</a:t>
              </a:r>
            </a:p>
          </p:txBody>
        </p:sp>
        <p:cxnSp>
          <p:nvCxnSpPr>
            <p:cNvPr id="103" name="Straight Connector 102"/>
            <p:cNvCxnSpPr/>
            <p:nvPr userDrawn="1"/>
          </p:nvCxnSpPr>
          <p:spPr>
            <a:xfrm>
              <a:off x="-256200" y="2282296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 userDrawn="1"/>
          </p:nvCxnSpPr>
          <p:spPr>
            <a:xfrm>
              <a:off x="-256200" y="2854325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 userDrawn="1"/>
          </p:nvCxnSpPr>
          <p:spPr>
            <a:xfrm>
              <a:off x="-256200" y="3998383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 userDrawn="1"/>
          </p:nvCxnSpPr>
          <p:spPr>
            <a:xfrm>
              <a:off x="-256200" y="4570412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 userDrawn="1"/>
          </p:nvCxnSpPr>
          <p:spPr>
            <a:xfrm>
              <a:off x="-256200" y="5142441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 userDrawn="1"/>
          </p:nvCxnSpPr>
          <p:spPr>
            <a:xfrm>
              <a:off x="114935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 userDrawn="1"/>
          </p:nvCxnSpPr>
          <p:spPr>
            <a:xfrm>
              <a:off x="212003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 userDrawn="1"/>
          </p:nvCxnSpPr>
          <p:spPr>
            <a:xfrm>
              <a:off x="309071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 userDrawn="1"/>
          </p:nvCxnSpPr>
          <p:spPr>
            <a:xfrm>
              <a:off x="406140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 userDrawn="1"/>
          </p:nvCxnSpPr>
          <p:spPr>
            <a:xfrm>
              <a:off x="503208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 userDrawn="1"/>
          </p:nvCxnSpPr>
          <p:spPr>
            <a:xfrm>
              <a:off x="60027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 userDrawn="1"/>
          </p:nvCxnSpPr>
          <p:spPr>
            <a:xfrm>
              <a:off x="697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 userDrawn="1"/>
          </p:nvCxnSpPr>
          <p:spPr>
            <a:xfrm>
              <a:off x="794413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 userDrawn="1"/>
          </p:nvCxnSpPr>
          <p:spPr>
            <a:xfrm>
              <a:off x="891482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 userDrawn="1"/>
          </p:nvCxnSpPr>
          <p:spPr>
            <a:xfrm>
              <a:off x="988550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 userDrawn="1"/>
          </p:nvCxnSpPr>
          <p:spPr>
            <a:xfrm>
              <a:off x="1085619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 userDrawn="1"/>
          </p:nvCxnSpPr>
          <p:spPr>
            <a:xfrm>
              <a:off x="11049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 userDrawn="1"/>
          </p:nvCxnSpPr>
          <p:spPr>
            <a:xfrm>
              <a:off x="1007727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 userDrawn="1"/>
          </p:nvCxnSpPr>
          <p:spPr>
            <a:xfrm>
              <a:off x="9105543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 userDrawn="1"/>
          </p:nvCxnSpPr>
          <p:spPr>
            <a:xfrm>
              <a:off x="8133816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 userDrawn="1"/>
          </p:nvCxnSpPr>
          <p:spPr>
            <a:xfrm>
              <a:off x="71620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 userDrawn="1"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 userDrawn="1"/>
          </p:nvCxnSpPr>
          <p:spPr>
            <a:xfrm>
              <a:off x="5218635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 userDrawn="1"/>
          </p:nvCxnSpPr>
          <p:spPr>
            <a:xfrm>
              <a:off x="424690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 userDrawn="1"/>
          </p:nvCxnSpPr>
          <p:spPr>
            <a:xfrm>
              <a:off x="327518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 userDrawn="1"/>
          </p:nvCxnSpPr>
          <p:spPr>
            <a:xfrm>
              <a:off x="2303454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 userDrawn="1"/>
          </p:nvCxnSpPr>
          <p:spPr>
            <a:xfrm>
              <a:off x="1331727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4.75cm</a:t>
              </a:r>
            </a:p>
          </p:txBody>
        </p:sp>
        <p:sp>
          <p:nvSpPr>
            <p:cNvPr id="133" name="TextBox 132"/>
            <p:cNvSpPr txBox="1"/>
            <p:nvPr userDrawn="1"/>
          </p:nvSpPr>
          <p:spPr>
            <a:xfrm>
              <a:off x="-747711" y="221673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6.34cm</a:t>
              </a:r>
            </a:p>
          </p:txBody>
        </p:sp>
        <p:sp>
          <p:nvSpPr>
            <p:cNvPr id="134" name="TextBox 133"/>
            <p:cNvSpPr txBox="1"/>
            <p:nvPr userDrawn="1"/>
          </p:nvSpPr>
          <p:spPr>
            <a:xfrm>
              <a:off x="-747711" y="278730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7.93cm</a:t>
              </a:r>
            </a:p>
          </p:txBody>
        </p:sp>
        <p:sp>
          <p:nvSpPr>
            <p:cNvPr id="135" name="TextBox 134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9.52cm</a:t>
              </a:r>
            </a:p>
          </p:txBody>
        </p:sp>
        <p:sp>
          <p:nvSpPr>
            <p:cNvPr id="136" name="TextBox 135"/>
            <p:cNvSpPr txBox="1"/>
            <p:nvPr userDrawn="1"/>
          </p:nvSpPr>
          <p:spPr>
            <a:xfrm>
              <a:off x="-747711" y="392846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11.11cm</a:t>
              </a:r>
            </a:p>
          </p:txBody>
        </p:sp>
        <p:sp>
          <p:nvSpPr>
            <p:cNvPr id="137" name="TextBox 136"/>
            <p:cNvSpPr txBox="1"/>
            <p:nvPr userDrawn="1"/>
          </p:nvSpPr>
          <p:spPr>
            <a:xfrm>
              <a:off x="-747711" y="44990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12.70cm</a:t>
              </a:r>
            </a:p>
          </p:txBody>
        </p:sp>
        <p:sp>
          <p:nvSpPr>
            <p:cNvPr id="138" name="TextBox 137"/>
            <p:cNvSpPr txBox="1"/>
            <p:nvPr userDrawn="1"/>
          </p:nvSpPr>
          <p:spPr>
            <a:xfrm>
              <a:off x="-747711" y="506961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14.29cm</a:t>
              </a:r>
            </a:p>
          </p:txBody>
        </p:sp>
        <p:sp>
          <p:nvSpPr>
            <p:cNvPr id="139" name="TextBox 138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15.87cm</a:t>
              </a:r>
            </a:p>
          </p:txBody>
        </p:sp>
        <p:sp>
          <p:nvSpPr>
            <p:cNvPr id="140" name="TextBox 139"/>
            <p:cNvSpPr txBox="1"/>
            <p:nvPr userDrawn="1"/>
          </p:nvSpPr>
          <p:spPr>
            <a:xfrm>
              <a:off x="-747711" y="6060280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17.00cm</a:t>
              </a:r>
            </a:p>
          </p:txBody>
        </p:sp>
        <p:sp>
          <p:nvSpPr>
            <p:cNvPr id="141" name="TextBox 140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1.00cm</a:t>
              </a:r>
            </a:p>
          </p:txBody>
        </p:sp>
        <p:sp>
          <p:nvSpPr>
            <p:cNvPr id="142" name="TextBox 141"/>
            <p:cNvSpPr txBox="1"/>
            <p:nvPr userDrawn="1"/>
          </p:nvSpPr>
          <p:spPr>
            <a:xfrm>
              <a:off x="127683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3.70cm</a:t>
              </a:r>
            </a:p>
          </p:txBody>
        </p:sp>
        <p:sp>
          <p:nvSpPr>
            <p:cNvPr id="143" name="TextBox 142"/>
            <p:cNvSpPr txBox="1"/>
            <p:nvPr userDrawn="1"/>
          </p:nvSpPr>
          <p:spPr>
            <a:xfrm>
              <a:off x="224887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6.40cm</a:t>
              </a:r>
            </a:p>
          </p:txBody>
        </p:sp>
        <p:sp>
          <p:nvSpPr>
            <p:cNvPr id="144" name="TextBox 143"/>
            <p:cNvSpPr txBox="1"/>
            <p:nvPr userDrawn="1"/>
          </p:nvSpPr>
          <p:spPr>
            <a:xfrm>
              <a:off x="322091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9.10cm</a:t>
              </a:r>
            </a:p>
          </p:txBody>
        </p:sp>
        <p:sp>
          <p:nvSpPr>
            <p:cNvPr id="145" name="TextBox 144"/>
            <p:cNvSpPr txBox="1"/>
            <p:nvPr userDrawn="1"/>
          </p:nvSpPr>
          <p:spPr>
            <a:xfrm>
              <a:off x="419295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11.80cm</a:t>
              </a:r>
            </a:p>
          </p:txBody>
        </p:sp>
        <p:sp>
          <p:nvSpPr>
            <p:cNvPr id="146" name="TextBox 145"/>
            <p:cNvSpPr txBox="1"/>
            <p:nvPr userDrawn="1"/>
          </p:nvSpPr>
          <p:spPr>
            <a:xfrm>
              <a:off x="516499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14.50cm</a:t>
              </a:r>
            </a:p>
          </p:txBody>
        </p:sp>
        <p:sp>
          <p:nvSpPr>
            <p:cNvPr id="147" name="TextBox 146"/>
            <p:cNvSpPr txBox="1"/>
            <p:nvPr userDrawn="1"/>
          </p:nvSpPr>
          <p:spPr>
            <a:xfrm>
              <a:off x="613702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17.20cm</a:t>
              </a:r>
            </a:p>
          </p:txBody>
        </p:sp>
        <p:sp>
          <p:nvSpPr>
            <p:cNvPr id="148" name="TextBox 147"/>
            <p:cNvSpPr txBox="1"/>
            <p:nvPr userDrawn="1"/>
          </p:nvSpPr>
          <p:spPr>
            <a:xfrm>
              <a:off x="710906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9.90cm</a:t>
              </a:r>
            </a:p>
          </p:txBody>
        </p:sp>
        <p:sp>
          <p:nvSpPr>
            <p:cNvPr id="149" name="TextBox 148"/>
            <p:cNvSpPr txBox="1"/>
            <p:nvPr userDrawn="1"/>
          </p:nvSpPr>
          <p:spPr>
            <a:xfrm>
              <a:off x="808110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22.60cm</a:t>
              </a:r>
            </a:p>
          </p:txBody>
        </p:sp>
        <p:sp>
          <p:nvSpPr>
            <p:cNvPr id="150" name="TextBox 149"/>
            <p:cNvSpPr txBox="1"/>
            <p:nvPr userDrawn="1"/>
          </p:nvSpPr>
          <p:spPr>
            <a:xfrm>
              <a:off x="90531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25.30cm</a:t>
              </a:r>
            </a:p>
          </p:txBody>
        </p:sp>
        <p:sp>
          <p:nvSpPr>
            <p:cNvPr id="151" name="TextBox 150"/>
            <p:cNvSpPr txBox="1"/>
            <p:nvPr userDrawn="1"/>
          </p:nvSpPr>
          <p:spPr>
            <a:xfrm>
              <a:off x="100251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27.99cm</a:t>
              </a:r>
            </a:p>
          </p:txBody>
        </p:sp>
        <p:sp>
          <p:nvSpPr>
            <p:cNvPr id="152" name="TextBox 151"/>
            <p:cNvSpPr txBox="1"/>
            <p:nvPr userDrawn="1"/>
          </p:nvSpPr>
          <p:spPr>
            <a:xfrm>
              <a:off x="109972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30.69cm</a:t>
              </a:r>
            </a:p>
          </p:txBody>
        </p:sp>
        <p:sp>
          <p:nvSpPr>
            <p:cNvPr id="153" name="TextBox 152"/>
            <p:cNvSpPr txBox="1"/>
            <p:nvPr userDrawn="1"/>
          </p:nvSpPr>
          <p:spPr>
            <a:xfrm>
              <a:off x="114617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32.85cm</a:t>
              </a:r>
            </a:p>
          </p:txBody>
        </p:sp>
        <p:sp>
          <p:nvSpPr>
            <p:cNvPr id="154" name="TextBox 153"/>
            <p:cNvSpPr txBox="1"/>
            <p:nvPr userDrawn="1"/>
          </p:nvSpPr>
          <p:spPr>
            <a:xfrm>
              <a:off x="1049078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30.16cm</a:t>
              </a:r>
            </a:p>
          </p:txBody>
        </p:sp>
        <p:sp>
          <p:nvSpPr>
            <p:cNvPr id="155" name="TextBox 154"/>
            <p:cNvSpPr txBox="1"/>
            <p:nvPr userDrawn="1"/>
          </p:nvSpPr>
          <p:spPr>
            <a:xfrm>
              <a:off x="9519807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27.46cm</a:t>
              </a:r>
            </a:p>
          </p:txBody>
        </p:sp>
        <p:sp>
          <p:nvSpPr>
            <p:cNvPr id="156" name="TextBox 155"/>
            <p:cNvSpPr txBox="1"/>
            <p:nvPr userDrawn="1"/>
          </p:nvSpPr>
          <p:spPr>
            <a:xfrm>
              <a:off x="8548834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24.76cm</a:t>
              </a:r>
            </a:p>
          </p:txBody>
        </p:sp>
        <p:sp>
          <p:nvSpPr>
            <p:cNvPr id="157" name="TextBox 156"/>
            <p:cNvSpPr txBox="1"/>
            <p:nvPr userDrawn="1"/>
          </p:nvSpPr>
          <p:spPr>
            <a:xfrm>
              <a:off x="757786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22.07cm</a:t>
              </a:r>
            </a:p>
          </p:txBody>
        </p:sp>
        <p:sp>
          <p:nvSpPr>
            <p:cNvPr id="158" name="TextBox 157"/>
            <p:cNvSpPr txBox="1"/>
            <p:nvPr userDrawn="1"/>
          </p:nvSpPr>
          <p:spPr>
            <a:xfrm>
              <a:off x="6606888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19.37cm</a:t>
              </a:r>
            </a:p>
          </p:txBody>
        </p:sp>
        <p:sp>
          <p:nvSpPr>
            <p:cNvPr id="159" name="TextBox 158"/>
            <p:cNvSpPr txBox="1"/>
            <p:nvPr userDrawn="1"/>
          </p:nvSpPr>
          <p:spPr>
            <a:xfrm>
              <a:off x="5635915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16.67cm</a:t>
              </a:r>
            </a:p>
          </p:txBody>
        </p:sp>
        <p:sp>
          <p:nvSpPr>
            <p:cNvPr id="160" name="TextBox 159"/>
            <p:cNvSpPr txBox="1"/>
            <p:nvPr userDrawn="1"/>
          </p:nvSpPr>
          <p:spPr>
            <a:xfrm>
              <a:off x="4664942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13.98cm</a:t>
              </a:r>
            </a:p>
          </p:txBody>
        </p:sp>
        <p:sp>
          <p:nvSpPr>
            <p:cNvPr id="161" name="TextBox 160"/>
            <p:cNvSpPr txBox="1"/>
            <p:nvPr userDrawn="1"/>
          </p:nvSpPr>
          <p:spPr>
            <a:xfrm>
              <a:off x="3693969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11.28cm</a:t>
              </a:r>
            </a:p>
          </p:txBody>
        </p:sp>
        <p:sp>
          <p:nvSpPr>
            <p:cNvPr id="162" name="TextBox 161"/>
            <p:cNvSpPr txBox="1"/>
            <p:nvPr userDrawn="1"/>
          </p:nvSpPr>
          <p:spPr>
            <a:xfrm>
              <a:off x="2722996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8.59cm</a:t>
              </a:r>
            </a:p>
          </p:txBody>
        </p:sp>
        <p:sp>
          <p:nvSpPr>
            <p:cNvPr id="163" name="TextBox 162"/>
            <p:cNvSpPr txBox="1"/>
            <p:nvPr userDrawn="1"/>
          </p:nvSpPr>
          <p:spPr>
            <a:xfrm>
              <a:off x="1752023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5.89cm</a:t>
              </a:r>
            </a:p>
          </p:txBody>
        </p:sp>
        <p:sp>
          <p:nvSpPr>
            <p:cNvPr id="164" name="TextBox 163"/>
            <p:cNvSpPr txBox="1"/>
            <p:nvPr userDrawn="1"/>
          </p:nvSpPr>
          <p:spPr>
            <a:xfrm>
              <a:off x="78105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3.19cm</a:t>
              </a:r>
            </a:p>
          </p:txBody>
        </p:sp>
        <p:cxnSp>
          <p:nvCxnSpPr>
            <p:cNvPr id="165" name="Straight Connector 164"/>
            <p:cNvCxnSpPr/>
            <p:nvPr userDrawn="1"/>
          </p:nvCxnSpPr>
          <p:spPr>
            <a:xfrm>
              <a:off x="360000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 userDrawn="1"/>
          </p:nvSpPr>
          <p:spPr>
            <a:xfrm>
              <a:off x="-1143000" y="61833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167" name="TextBox 166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168" name="TextBox 167"/>
            <p:cNvSpPr txBox="1"/>
            <p:nvPr userDrawn="1"/>
          </p:nvSpPr>
          <p:spPr>
            <a:xfrm>
              <a:off x="-1143000" y="1198691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Heading Baseline</a:t>
              </a:r>
            </a:p>
          </p:txBody>
        </p:sp>
        <p:sp>
          <p:nvSpPr>
            <p:cNvPr id="169" name="TextBox 168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170" name="TextBox 169"/>
            <p:cNvSpPr txBox="1"/>
            <p:nvPr userDrawn="1"/>
          </p:nvSpPr>
          <p:spPr>
            <a:xfrm>
              <a:off x="11933758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</p:grpSp>
      <p:cxnSp>
        <p:nvCxnSpPr>
          <p:cNvPr id="174" name="Straight Connector 173"/>
          <p:cNvCxnSpPr/>
          <p:nvPr/>
        </p:nvCxnSpPr>
        <p:spPr>
          <a:xfrm>
            <a:off x="0" y="6124991"/>
            <a:ext cx="12193200" cy="0"/>
          </a:xfrm>
          <a:prstGeom prst="line">
            <a:avLst/>
          </a:prstGeom>
          <a:ln w="19050">
            <a:gradFill>
              <a:gsLst>
                <a:gs pos="0">
                  <a:srgbClr val="F2DA64"/>
                </a:gs>
                <a:gs pos="18000">
                  <a:srgbClr val="A27700"/>
                </a:gs>
                <a:gs pos="71000">
                  <a:srgbClr val="D7B446"/>
                </a:gs>
                <a:gs pos="51000">
                  <a:srgbClr val="F2DA64"/>
                </a:gs>
                <a:gs pos="100000">
                  <a:srgbClr val="98700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6" name="Picture 9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9999" y="6345031"/>
            <a:ext cx="2025317" cy="19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07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1450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27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pos="725">
          <p15:clr>
            <a:srgbClr val="A4A3A4"/>
          </p15:clr>
        </p15:guide>
        <p15:guide id="4" pos="842">
          <p15:clr>
            <a:srgbClr val="A4A3A4"/>
          </p15:clr>
        </p15:guide>
        <p15:guide id="5" pos="1335">
          <p15:clr>
            <a:srgbClr val="A4A3A4"/>
          </p15:clr>
        </p15:guide>
        <p15:guide id="6" pos="1454">
          <p15:clr>
            <a:srgbClr val="A4A3A4"/>
          </p15:clr>
        </p15:guide>
        <p15:guide id="7" pos="1947">
          <p15:clr>
            <a:srgbClr val="A4A3A4"/>
          </p15:clr>
        </p15:guide>
        <p15:guide id="8" pos="2064">
          <p15:clr>
            <a:srgbClr val="A4A3A4"/>
          </p15:clr>
        </p15:guide>
        <p15:guide id="9" pos="2558">
          <p15:clr>
            <a:srgbClr val="A4A3A4"/>
          </p15:clr>
        </p15:guide>
        <p15:guide id="10" pos="2678">
          <p15:clr>
            <a:srgbClr val="A4A3A4"/>
          </p15:clr>
        </p15:guide>
        <p15:guide id="11" pos="3170">
          <p15:clr>
            <a:srgbClr val="A4A3A4"/>
          </p15:clr>
        </p15:guide>
        <p15:guide id="12" pos="3288">
          <p15:clr>
            <a:srgbClr val="A4A3A4"/>
          </p15:clr>
        </p15:guide>
        <p15:guide id="13" pos="3780">
          <p15:clr>
            <a:srgbClr val="A4A3A4"/>
          </p15:clr>
        </p15:guide>
        <p15:guide id="14" pos="3900">
          <p15:clr>
            <a:srgbClr val="A4A3A4"/>
          </p15:clr>
        </p15:guide>
        <p15:guide id="15" pos="4392">
          <p15:clr>
            <a:srgbClr val="A4A3A4"/>
          </p15:clr>
        </p15:guide>
        <p15:guide id="16" pos="4512">
          <p15:clr>
            <a:srgbClr val="A4A3A4"/>
          </p15:clr>
        </p15:guide>
        <p15:guide id="17" pos="5124">
          <p15:clr>
            <a:srgbClr val="A4A3A4"/>
          </p15:clr>
        </p15:guide>
        <p15:guide id="18" pos="5004">
          <p15:clr>
            <a:srgbClr val="A4A3A4"/>
          </p15:clr>
        </p15:guide>
        <p15:guide id="19" pos="5616">
          <p15:clr>
            <a:srgbClr val="A4A3A4"/>
          </p15:clr>
        </p15:guide>
        <p15:guide id="20" pos="5736">
          <p15:clr>
            <a:srgbClr val="A4A3A4"/>
          </p15:clr>
        </p15:guide>
        <p15:guide id="21" pos="6227">
          <p15:clr>
            <a:srgbClr val="A4A3A4"/>
          </p15:clr>
        </p15:guide>
        <p15:guide id="22" pos="6348">
          <p15:clr>
            <a:srgbClr val="A4A3A4"/>
          </p15:clr>
        </p15:guide>
        <p15:guide id="23" pos="6839">
          <p15:clr>
            <a:srgbClr val="A4A3A4"/>
          </p15:clr>
        </p15:guide>
        <p15:guide id="24" pos="6960">
          <p15:clr>
            <a:srgbClr val="A4A3A4"/>
          </p15:clr>
        </p15:guide>
        <p15:guide id="25" pos="7451">
          <p15:clr>
            <a:srgbClr val="A4A3A4"/>
          </p15:clr>
        </p15:guide>
        <p15:guide id="26" orient="horz" pos="1799">
          <p15:clr>
            <a:srgbClr val="A4A3A4"/>
          </p15:clr>
        </p15:guide>
        <p15:guide id="27" orient="horz" pos="1437">
          <p15:clr>
            <a:srgbClr val="A4A3A4"/>
          </p15:clr>
        </p15:guide>
        <p15:guide id="28" orient="horz" pos="1077">
          <p15:clr>
            <a:srgbClr val="A4A3A4"/>
          </p15:clr>
        </p15:guide>
        <p15:guide id="29" orient="horz" pos="717">
          <p15:clr>
            <a:srgbClr val="A4A3A4"/>
          </p15:clr>
        </p15:guide>
        <p15:guide id="30" orient="horz" pos="2519">
          <p15:clr>
            <a:srgbClr val="A4A3A4"/>
          </p15:clr>
        </p15:guide>
        <p15:guide id="31" orient="horz" pos="2879">
          <p15:clr>
            <a:srgbClr val="A4A3A4"/>
          </p15:clr>
        </p15:guide>
        <p15:guide id="32" orient="horz" pos="3240">
          <p15:clr>
            <a:srgbClr val="A4A3A4"/>
          </p15:clr>
        </p15:guide>
        <p15:guide id="33" orient="horz" pos="3600">
          <p15:clr>
            <a:srgbClr val="A4A3A4"/>
          </p15:clr>
        </p15:guide>
        <p15:guide id="34" orient="horz" pos="385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ymbol zastępczy obrazu 9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5" b="35"/>
          <a:stretch/>
        </p:blipFill>
        <p:spPr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Czy Puszcza Białowieska powinna być parkiem narodowym?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Raport Kantar Public dla Greenpeace Polska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34" y="569613"/>
            <a:ext cx="4017052" cy="38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55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 err="1"/>
              <a:t>v</a:t>
            </a:r>
            <a:r>
              <a:rPr lang="pl-PL" dirty="0" err="1"/>
              <a:t>Czy</a:t>
            </a:r>
            <a:r>
              <a:rPr lang="pl-PL" dirty="0"/>
              <a:t> Puszcza Białowieska powinna być parkiem narodowym?</a:t>
            </a: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570743" cy="404119"/>
          </a:xfrm>
        </p:spPr>
        <p:txBody>
          <a:bodyPr/>
          <a:lstStyle/>
          <a:p>
            <a:r>
              <a:rPr lang="pl-PL" dirty="0"/>
              <a:t>Czy Pana/Pani zdaniem cała Puszcza Białowieska powinna być parkiem narodowym?</a:t>
            </a:r>
            <a:endParaRPr lang="pl-PL" sz="1800" dirty="0"/>
          </a:p>
        </p:txBody>
      </p:sp>
      <p:graphicFrame>
        <p:nvGraphicFramePr>
          <p:cNvPr id="15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74450"/>
              </p:ext>
            </p:extLst>
          </p:nvPr>
        </p:nvGraphicFramePr>
        <p:xfrm>
          <a:off x="319315" y="1475975"/>
          <a:ext cx="5413828" cy="4712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pole tekstowe 13"/>
          <p:cNvSpPr txBox="1"/>
          <p:nvPr/>
        </p:nvSpPr>
        <p:spPr>
          <a:xfrm>
            <a:off x="631372" y="5885542"/>
            <a:ext cx="88537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200" dirty="0"/>
              <a:t>N=1000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6123796" y="2472495"/>
            <a:ext cx="5109029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200" dirty="0"/>
              <a:t>Zdecydowana większość Polaków (84%) opowiada się za utworzeniem parku narodowego na terenie całej Puszczy Białowieskiej. Nieco ponad połowa Polaków (51%) to zdecydowani zwolennicy takiej inicjatywy, a co trzeci Polak (33%) popiera taki pomysł z wahaniem. Siedmiu na stu Polaków jest przeciwnych takim działaniom. </a:t>
            </a:r>
          </a:p>
          <a:p>
            <a:endParaRPr lang="pl-PL" sz="1200" dirty="0"/>
          </a:p>
          <a:p>
            <a:r>
              <a:rPr lang="pl-PL" sz="1200" dirty="0"/>
              <a:t>Za utworzeniem parku narodowego na terenie całej Puszczy Białowieskiej częściej opowiadają się kobiety niż mężczyźni oraz mieszkańcy województwa kujawsko-pomorskiego. Natomiast rzadziej do poparcia utworzenia takiego parku narodowego przyznają się trzydziestolatkowie oraz mieszkańcy największych miast (powyżej 500 tysięcy mieszkańców).  </a:t>
            </a:r>
          </a:p>
          <a:p>
            <a:r>
              <a:rPr lang="pl-PL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445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 err="1"/>
              <a:t>vCzy</a:t>
            </a:r>
            <a:r>
              <a:rPr lang="pl-PL" dirty="0"/>
              <a:t> Puszcza Białowieska powinna być parkiem narodowym?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570743" cy="404119"/>
          </a:xfrm>
        </p:spPr>
        <p:txBody>
          <a:bodyPr/>
          <a:lstStyle/>
          <a:p>
            <a:r>
              <a:rPr lang="pl-PL" sz="1800" dirty="0"/>
              <a:t>Czy Pana/Pani zdaniem cała Puszcza Białowieska powinna być parkiem narodowym?</a:t>
            </a:r>
            <a:endParaRPr lang="pl-PL" sz="1800" dirty="0"/>
          </a:p>
        </p:txBody>
      </p:sp>
      <p:graphicFrame>
        <p:nvGraphicFramePr>
          <p:cNvPr id="15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07749"/>
              </p:ext>
            </p:extLst>
          </p:nvPr>
        </p:nvGraphicFramePr>
        <p:xfrm>
          <a:off x="5007205" y="1475975"/>
          <a:ext cx="6206605" cy="4712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Wykres 15"/>
          <p:cNvGraphicFramePr/>
          <p:nvPr>
            <p:extLst>
              <p:ext uri="{D42A27DB-BD31-4B8C-83A1-F6EECF244321}">
                <p14:modId xmlns:p14="http://schemas.microsoft.com/office/powerpoint/2010/main" val="1750992997"/>
              </p:ext>
            </p:extLst>
          </p:nvPr>
        </p:nvGraphicFramePr>
        <p:xfrm>
          <a:off x="181812" y="1599299"/>
          <a:ext cx="5023207" cy="4015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pole tekstowe 18"/>
          <p:cNvSpPr txBox="1"/>
          <p:nvPr/>
        </p:nvSpPr>
        <p:spPr>
          <a:xfrm>
            <a:off x="1437393" y="3179743"/>
            <a:ext cx="1160314" cy="36249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pl-PL" b="1" dirty="0">
                <a:solidFill>
                  <a:srgbClr val="719718"/>
                </a:solidFill>
              </a:rPr>
              <a:t>TAK 84%</a:t>
            </a:r>
            <a:endParaRPr lang="en-GB" b="1" dirty="0">
              <a:solidFill>
                <a:srgbClr val="719718"/>
              </a:solidFill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564634" y="5850378"/>
            <a:ext cx="113137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200" dirty="0"/>
              <a:t>N=1000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9350295" y="1475975"/>
            <a:ext cx="101237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200" dirty="0"/>
              <a:t>Płeć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9350295" y="2160553"/>
            <a:ext cx="63032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200" dirty="0"/>
              <a:t>Wiek</a:t>
            </a:r>
          </a:p>
        </p:txBody>
      </p:sp>
      <p:sp>
        <p:nvSpPr>
          <p:cNvPr id="28" name="pole tekstowe 27"/>
          <p:cNvSpPr txBox="1"/>
          <p:nvPr/>
        </p:nvSpPr>
        <p:spPr>
          <a:xfrm>
            <a:off x="9024472" y="3561066"/>
            <a:ext cx="146573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200" dirty="0"/>
              <a:t>Wykształcenie</a:t>
            </a:r>
          </a:p>
        </p:txBody>
      </p:sp>
      <p:sp>
        <p:nvSpPr>
          <p:cNvPr id="29" name="pole tekstowe 28"/>
          <p:cNvSpPr txBox="1"/>
          <p:nvPr/>
        </p:nvSpPr>
        <p:spPr>
          <a:xfrm>
            <a:off x="8848975" y="4615595"/>
            <a:ext cx="252245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200" dirty="0"/>
              <a:t>Miejsce zamieszkania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003640"/>
              </p:ext>
            </p:extLst>
          </p:nvPr>
        </p:nvGraphicFramePr>
        <p:xfrm>
          <a:off x="10870206" y="1704699"/>
          <a:ext cx="1418771" cy="4162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8771">
                  <a:extLst>
                    <a:ext uri="{9D8B030D-6E8A-4147-A177-3AD203B41FA5}">
                      <a16:colId xmlns:a16="http://schemas.microsoft.com/office/drawing/2014/main" val="2286667161"/>
                    </a:ext>
                  </a:extLst>
                </a:gridCol>
              </a:tblGrid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N=523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5681626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N=477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7057860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 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92476453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N=118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9623966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N=75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0502325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N=172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879162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N=136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2431229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N=160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3139007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N=339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10360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 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6076300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N=78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8689153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N=210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4933645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N=430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4711291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N=282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712561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 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4652980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N=324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7838807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N=114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7238513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N=223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1748311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N=176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5031934"/>
                  </a:ext>
                </a:extLst>
              </a:tr>
              <a:tr h="2081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N=163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7869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6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 err="1"/>
              <a:t>vCzy</a:t>
            </a:r>
            <a:r>
              <a:rPr lang="pl-PL" dirty="0"/>
              <a:t> Puszcza Białowieska powinna być parkiem narodowym?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570743" cy="404119"/>
          </a:xfrm>
        </p:spPr>
        <p:txBody>
          <a:bodyPr/>
          <a:lstStyle/>
          <a:p>
            <a:r>
              <a:rPr lang="pl-PL" sz="1800" dirty="0"/>
              <a:t>Czy Pana/Pani zdaniem cała Puszcza Białowieska powinna być parkiem narodowym?</a:t>
            </a:r>
            <a:endParaRPr lang="pl-PL" sz="1800" dirty="0"/>
          </a:p>
        </p:txBody>
      </p:sp>
      <p:graphicFrame>
        <p:nvGraphicFramePr>
          <p:cNvPr id="15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1250199"/>
              </p:ext>
            </p:extLst>
          </p:nvPr>
        </p:nvGraphicFramePr>
        <p:xfrm>
          <a:off x="348343" y="1475975"/>
          <a:ext cx="10865467" cy="4712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206645"/>
              </p:ext>
            </p:extLst>
          </p:nvPr>
        </p:nvGraphicFramePr>
        <p:xfrm>
          <a:off x="11234057" y="1704699"/>
          <a:ext cx="580572" cy="4086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0572">
                  <a:extLst>
                    <a:ext uri="{9D8B030D-6E8A-4147-A177-3AD203B41FA5}">
                      <a16:colId xmlns:a16="http://schemas.microsoft.com/office/drawing/2014/main" val="2286667161"/>
                    </a:ext>
                  </a:extLst>
                </a:gridCol>
              </a:tblGrid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N=390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5681626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N=43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7057860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N=84 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92476453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N=311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9623966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N=61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0502325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N=17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879162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N=21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2431229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N=9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3139007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N=26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10360"/>
                  </a:ext>
                </a:extLst>
              </a:tr>
              <a:tr h="4086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 N=35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6076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76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 err="1"/>
              <a:t>vCzy</a:t>
            </a:r>
            <a:r>
              <a:rPr lang="pl-PL" dirty="0"/>
              <a:t> Puszcza Białowieska powinna być parkiem narodowym?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570743" cy="404119"/>
          </a:xfrm>
        </p:spPr>
        <p:txBody>
          <a:bodyPr/>
          <a:lstStyle/>
          <a:p>
            <a:r>
              <a:rPr lang="pl-PL" sz="1800" dirty="0"/>
              <a:t>Czy Pana/Pani zdaniem cała Puszcza Białowieska powinna być parkiem narodowym?</a:t>
            </a:r>
            <a:endParaRPr lang="pl-PL" sz="1800" dirty="0"/>
          </a:p>
        </p:txBody>
      </p:sp>
      <p:graphicFrame>
        <p:nvGraphicFramePr>
          <p:cNvPr id="15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64638"/>
              </p:ext>
            </p:extLst>
          </p:nvPr>
        </p:nvGraphicFramePr>
        <p:xfrm>
          <a:off x="348343" y="1475975"/>
          <a:ext cx="10865467" cy="4712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773338"/>
              </p:ext>
            </p:extLst>
          </p:nvPr>
        </p:nvGraphicFramePr>
        <p:xfrm>
          <a:off x="11234057" y="1704699"/>
          <a:ext cx="580572" cy="41546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0572">
                  <a:extLst>
                    <a:ext uri="{9D8B030D-6E8A-4147-A177-3AD203B41FA5}">
                      <a16:colId xmlns:a16="http://schemas.microsoft.com/office/drawing/2014/main" val="2286667161"/>
                    </a:ext>
                  </a:extLst>
                </a:gridCol>
              </a:tblGrid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N=73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5681626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N=51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7057860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N=53 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92476453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N=27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9623966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N=70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0502325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N=74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879162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N=180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2431229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N=22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3139007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N=60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910360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 N=23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6076300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N=63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9882653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N=114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7806466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N=37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33509125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N=42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8019213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N=80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18911"/>
                  </a:ext>
                </a:extLst>
              </a:tr>
              <a:tr h="25966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N=31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585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4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2" name="Tytuł 2"/>
          <p:cNvSpPr>
            <a:spLocks noGrp="1"/>
          </p:cNvSpPr>
          <p:nvPr>
            <p:ph type="title"/>
          </p:nvPr>
        </p:nvSpPr>
        <p:spPr>
          <a:xfrm>
            <a:off x="359999" y="430717"/>
            <a:ext cx="11466875" cy="404119"/>
          </a:xfrm>
        </p:spPr>
        <p:txBody>
          <a:bodyPr/>
          <a:lstStyle/>
          <a:p>
            <a:r>
              <a:rPr lang="pl-PL" dirty="0"/>
              <a:t>Zapraszamy do kontaktu!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10" y="1471936"/>
            <a:ext cx="1995959" cy="1996343"/>
          </a:xfrm>
          <a:prstGeom prst="rect">
            <a:avLst/>
          </a:prstGeom>
        </p:spPr>
      </p:pic>
      <p:sp>
        <p:nvSpPr>
          <p:cNvPr id="16" name="Prostokąt 15"/>
          <p:cNvSpPr/>
          <p:nvPr/>
        </p:nvSpPr>
        <p:spPr>
          <a:xfrm>
            <a:off x="4388373" y="3468279"/>
            <a:ext cx="3726927" cy="1086195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marL="0" lvl="2">
              <a:spcBef>
                <a:spcPts val="675"/>
              </a:spcBef>
              <a:spcAft>
                <a:spcPts val="675"/>
              </a:spcAft>
              <a:defRPr/>
            </a:pPr>
            <a:r>
              <a:rPr lang="pl-PL" altLang="en-US" sz="1600" dirty="0"/>
              <a:t>Urszula Krassowska</a:t>
            </a:r>
          </a:p>
          <a:p>
            <a:r>
              <a:rPr lang="de-DE" sz="1400" dirty="0">
                <a:solidFill>
                  <a:srgbClr val="717171"/>
                </a:solidFill>
              </a:rPr>
              <a:t>T   +48 22 598 97 </a:t>
            </a:r>
            <a:r>
              <a:rPr lang="pl-PL" sz="1400" dirty="0">
                <a:solidFill>
                  <a:srgbClr val="717171"/>
                </a:solidFill>
              </a:rPr>
              <a:t>11</a:t>
            </a:r>
            <a:endParaRPr lang="de-DE" sz="1400" dirty="0">
              <a:solidFill>
                <a:srgbClr val="717171"/>
              </a:solidFill>
            </a:endParaRPr>
          </a:p>
          <a:p>
            <a:r>
              <a:rPr lang="de-DE" sz="1400" dirty="0">
                <a:solidFill>
                  <a:srgbClr val="717171"/>
                </a:solidFill>
              </a:rPr>
              <a:t>M  +48 </a:t>
            </a:r>
            <a:r>
              <a:rPr lang="pl-PL" sz="1400" dirty="0">
                <a:solidFill>
                  <a:srgbClr val="717171"/>
                </a:solidFill>
              </a:rPr>
              <a:t>501 276 501</a:t>
            </a:r>
            <a:endParaRPr lang="de-DE" sz="1400" dirty="0">
              <a:solidFill>
                <a:srgbClr val="717171"/>
              </a:solidFill>
            </a:endParaRPr>
          </a:p>
          <a:p>
            <a:r>
              <a:rPr lang="de-DE" sz="1400" dirty="0">
                <a:solidFill>
                  <a:srgbClr val="717171"/>
                </a:solidFill>
              </a:rPr>
              <a:t>E  </a:t>
            </a:r>
            <a:r>
              <a:rPr lang="pl-PL" sz="1400" dirty="0" err="1">
                <a:solidFill>
                  <a:srgbClr val="717171"/>
                </a:solidFill>
              </a:rPr>
              <a:t>urszula.krassowska</a:t>
            </a:r>
            <a:r>
              <a:rPr lang="de-DE" sz="1400" dirty="0">
                <a:solidFill>
                  <a:srgbClr val="717171"/>
                </a:solidFill>
              </a:rPr>
              <a:t>@kantarpublic.com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91294" y="3558326"/>
            <a:ext cx="3346515" cy="1332416"/>
          </a:xfrm>
          <a:prstGeom prst="rect">
            <a:avLst/>
          </a:prstGeom>
        </p:spPr>
        <p:txBody>
          <a:bodyPr wrap="square" lIns="102870" tIns="51435" rIns="102870" bIns="51435">
            <a:spAutoFit/>
          </a:bodyPr>
          <a:lstStyle/>
          <a:p>
            <a:pPr marL="0" lvl="2">
              <a:spcBef>
                <a:spcPts val="675"/>
              </a:spcBef>
              <a:spcAft>
                <a:spcPts val="675"/>
              </a:spcAft>
              <a:defRPr/>
            </a:pPr>
            <a:r>
              <a:rPr lang="pl-PL" altLang="en-US" sz="1600" dirty="0"/>
              <a:t>Anna Trząsalska</a:t>
            </a:r>
          </a:p>
          <a:p>
            <a:r>
              <a:rPr lang="de-DE" sz="1400" dirty="0">
                <a:solidFill>
                  <a:srgbClr val="717171"/>
                </a:solidFill>
              </a:rPr>
              <a:t>T   +48 22 598 97 05</a:t>
            </a:r>
          </a:p>
          <a:p>
            <a:r>
              <a:rPr lang="de-DE" sz="1400" dirty="0">
                <a:solidFill>
                  <a:srgbClr val="717171"/>
                </a:solidFill>
              </a:rPr>
              <a:t>M  +48 728 421 647</a:t>
            </a:r>
          </a:p>
          <a:p>
            <a:r>
              <a:rPr lang="de-DE" sz="1400" dirty="0">
                <a:solidFill>
                  <a:srgbClr val="717171"/>
                </a:solidFill>
              </a:rPr>
              <a:t>E  anna.trzasalska@kantarpublic.com</a:t>
            </a:r>
          </a:p>
          <a:p>
            <a:endParaRPr lang="en-GB" sz="1600" dirty="0">
              <a:solidFill>
                <a:srgbClr val="717171"/>
              </a:solidFill>
            </a:endParaRP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859" y="1510034"/>
            <a:ext cx="1840977" cy="187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57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ar Public Theme Oct 2016 16-9 (Client)">
  <a:themeElements>
    <a:clrScheme name="Kantar Public">
      <a:dk1>
        <a:srgbClr val="717171"/>
      </a:dk1>
      <a:lt1>
        <a:srgbClr val="FFFFFF"/>
      </a:lt1>
      <a:dk2>
        <a:srgbClr val="001A90"/>
      </a:dk2>
      <a:lt2>
        <a:srgbClr val="00A1DE"/>
      </a:lt2>
      <a:accent1>
        <a:srgbClr val="9C9B9B"/>
      </a:accent1>
      <a:accent2>
        <a:srgbClr val="96C920"/>
      </a:accent2>
      <a:accent3>
        <a:srgbClr val="DC6B2F"/>
      </a:accent3>
      <a:accent4>
        <a:srgbClr val="A01414"/>
      </a:accent4>
      <a:accent5>
        <a:srgbClr val="712C8A"/>
      </a:accent5>
      <a:accent6>
        <a:srgbClr val="FF971B"/>
      </a:accent6>
      <a:hlink>
        <a:srgbClr val="001A90"/>
      </a:hlink>
      <a:folHlink>
        <a:srgbClr val="DC6B2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Kantar Public Presentation Template (16_9)" id="{1E1DBA0F-1A9E-C243-885F-2737D8C3E997}" vid="{CC709808-EE57-7F4E-8DAC-A2EFE29CF47A}"/>
    </a:ext>
  </a:extLst>
</a:theme>
</file>

<file path=ppt/theme/theme2.xml><?xml version="1.0" encoding="utf-8"?>
<a:theme xmlns:a="http://schemas.openxmlformats.org/drawingml/2006/main" name="1_Kantar Public Theme Oct 2016 16-9 (Client)">
  <a:themeElements>
    <a:clrScheme name="Kantar Public">
      <a:dk1>
        <a:srgbClr val="717171"/>
      </a:dk1>
      <a:lt1>
        <a:srgbClr val="FFFFFF"/>
      </a:lt1>
      <a:dk2>
        <a:srgbClr val="001A90"/>
      </a:dk2>
      <a:lt2>
        <a:srgbClr val="00A1DE"/>
      </a:lt2>
      <a:accent1>
        <a:srgbClr val="9C9B9B"/>
      </a:accent1>
      <a:accent2>
        <a:srgbClr val="96C920"/>
      </a:accent2>
      <a:accent3>
        <a:srgbClr val="DC6B2F"/>
      </a:accent3>
      <a:accent4>
        <a:srgbClr val="A01414"/>
      </a:accent4>
      <a:accent5>
        <a:srgbClr val="712C8A"/>
      </a:accent5>
      <a:accent6>
        <a:srgbClr val="FF971B"/>
      </a:accent6>
      <a:hlink>
        <a:srgbClr val="001A90"/>
      </a:hlink>
      <a:folHlink>
        <a:srgbClr val="DC6B2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Kantar Public Presentation Template (16_9)" id="{1E1DBA0F-1A9E-C243-885F-2737D8C3E997}" vid="{CC709808-EE57-7F4E-8DAC-A2EFE29CF47A}"/>
    </a:ext>
  </a:extLst>
</a:theme>
</file>

<file path=ppt/theme/theme3.xml><?xml version="1.0" encoding="utf-8"?>
<a:theme xmlns:a="http://schemas.openxmlformats.org/drawingml/2006/main" name="2_Kantar Public Theme Oct 2016 16-9 (Client)">
  <a:themeElements>
    <a:clrScheme name="Kantar Public">
      <a:dk1>
        <a:srgbClr val="717171"/>
      </a:dk1>
      <a:lt1>
        <a:srgbClr val="FFFFFF"/>
      </a:lt1>
      <a:dk2>
        <a:srgbClr val="001A90"/>
      </a:dk2>
      <a:lt2>
        <a:srgbClr val="00A1DE"/>
      </a:lt2>
      <a:accent1>
        <a:srgbClr val="9C9B9B"/>
      </a:accent1>
      <a:accent2>
        <a:srgbClr val="96C920"/>
      </a:accent2>
      <a:accent3>
        <a:srgbClr val="DC6B2F"/>
      </a:accent3>
      <a:accent4>
        <a:srgbClr val="A01414"/>
      </a:accent4>
      <a:accent5>
        <a:srgbClr val="712C8A"/>
      </a:accent5>
      <a:accent6>
        <a:srgbClr val="FF971B"/>
      </a:accent6>
      <a:hlink>
        <a:srgbClr val="001A90"/>
      </a:hlink>
      <a:folHlink>
        <a:srgbClr val="DC6B2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Kantar Public Presentation Template (16_9)" id="{1E1DBA0F-1A9E-C243-885F-2737D8C3E997}" vid="{CC709808-EE57-7F4E-8DAC-A2EFE29CF47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368</Words>
  <Application>Microsoft Office PowerPoint</Application>
  <PresentationFormat>Panoramiczny</PresentationFormat>
  <Paragraphs>78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Arial</vt:lpstr>
      <vt:lpstr>Arial CE</vt:lpstr>
      <vt:lpstr>Calibri</vt:lpstr>
      <vt:lpstr>Wingdings</vt:lpstr>
      <vt:lpstr>Kantar Public Theme Oct 2016 16-9 (Client)</vt:lpstr>
      <vt:lpstr>1_Kantar Public Theme Oct 2016 16-9 (Client)</vt:lpstr>
      <vt:lpstr>2_Kantar Public Theme Oct 2016 16-9 (Client)</vt:lpstr>
      <vt:lpstr>Czy Puszcza Białowieska powinna być parkiem narodowym?</vt:lpstr>
      <vt:lpstr>Czy Pana/Pani zdaniem cała Puszcza Białowieska powinna być parkiem narodowym?</vt:lpstr>
      <vt:lpstr>Czy Pana/Pani zdaniem cała Puszcza Białowieska powinna być parkiem narodowym?</vt:lpstr>
      <vt:lpstr>Czy Pana/Pani zdaniem cała Puszcza Białowieska powinna być parkiem narodowym?</vt:lpstr>
      <vt:lpstr>Czy Pana/Pani zdaniem cała Puszcza Białowieska powinna być parkiem narodowym?</vt:lpstr>
      <vt:lpstr>Zapraszamy do kontaktu!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 24pt</dc:title>
  <dc:creator>Klaudia Masłowska (KTWAS)</dc:creator>
  <cp:lastModifiedBy>Trząsalska, Anna (KTWAS)</cp:lastModifiedBy>
  <cp:revision>81</cp:revision>
  <dcterms:created xsi:type="dcterms:W3CDTF">2018-06-06T10:44:35Z</dcterms:created>
  <dcterms:modified xsi:type="dcterms:W3CDTF">2018-11-30T11:21:30Z</dcterms:modified>
</cp:coreProperties>
</file>